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71" r:id="rId2"/>
    <p:sldId id="562" r:id="rId3"/>
    <p:sldId id="281" r:id="rId4"/>
    <p:sldId id="335" r:id="rId5"/>
    <p:sldId id="563" r:id="rId6"/>
    <p:sldId id="553" r:id="rId7"/>
    <p:sldId id="570" r:id="rId8"/>
    <p:sldId id="564" r:id="rId9"/>
    <p:sldId id="543" r:id="rId10"/>
    <p:sldId id="565" r:id="rId11"/>
    <p:sldId id="566" r:id="rId12"/>
    <p:sldId id="257" r:id="rId13"/>
    <p:sldId id="558" r:id="rId14"/>
    <p:sldId id="256" r:id="rId15"/>
    <p:sldId id="557" r:id="rId16"/>
    <p:sldId id="569" r:id="rId17"/>
    <p:sldId id="561" r:id="rId18"/>
    <p:sldId id="560" r:id="rId19"/>
  </p:sldIdLst>
  <p:sldSz cx="12192000" cy="6858000"/>
  <p:notesSz cx="6854825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6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424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2815" y="0"/>
            <a:ext cx="2970424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3D951-32B5-4EE1-ADD1-5659CCB58A7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5700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3" y="4447153"/>
            <a:ext cx="5483860" cy="3638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2970424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2815" y="8777193"/>
            <a:ext cx="2970424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3C524-2D45-4CE4-A08C-0F514B02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8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5D2EB-20AC-D642-8651-F2BFCC9B1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C276B5-215F-3552-877E-7EF128991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668AFA-EE17-A5A5-CCCC-DA613B6CB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3290A-9F55-160C-61F0-DFA7AB931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49F69-B2D5-4C93-BF46-892551DB7A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5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BFF07-B29F-5D51-A83A-52011CB4B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B9C2B-93C9-55F1-ECDC-78E8CDF07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54274A-12D3-74B9-BB3E-AE108BCF2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AF10F-3655-AB08-86C9-5BF3C3ADD1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49F69-B2D5-4C93-BF46-892551DB7A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1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8D4C-2D23-BF73-E090-88F3B257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B9C46-8989-CB94-8397-41AE63D7F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9FA88-F931-801C-DE90-F0ABF19AA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E9BB-F548-4A45-B171-2BB38E5C5D4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A471-58BA-F5E5-B2EA-5CC02220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D49C2-EA6A-BB67-49CB-DC72F362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C839-22F4-461B-B046-CB0DD380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2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9277-6DF6-58C1-AF8F-5E086483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831DF-526E-A7E4-504F-E6A7B1DA9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96F17-A8A2-5CB7-0B16-F975FF6B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E9BB-F548-4A45-B171-2BB38E5C5D4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45806-A507-D20B-0811-ABCDA87B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6FD2F-03BD-DB0C-CA32-6C67C723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C839-22F4-461B-B046-CB0DD380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3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01F184-A40E-2B50-45A4-73B0DBEF2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B6981-9F7D-575A-4315-FD85E4A7E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4C6E4-E782-805B-62BA-6F034BF1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E9BB-F548-4A45-B171-2BB38E5C5D4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68B3B-3A2D-B239-4708-D813614FE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530E4-A701-2C26-4D51-A5E1A67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C839-22F4-461B-B046-CB0DD380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4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6B0A-81AA-E6E7-314D-EFAF53AD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80" y="796574"/>
            <a:ext cx="10515600" cy="6407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2AF21-6BA1-7B7F-8391-A6B0000A9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482C7-3D27-A45D-55DD-E1877C25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03/06/2024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53D7F-08DB-2794-3F29-50A50F65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9040" y="6356350"/>
            <a:ext cx="4861559" cy="365125"/>
          </a:xfrm>
        </p:spPr>
        <p:txBody>
          <a:bodyPr/>
          <a:lstStyle/>
          <a:p>
            <a:r>
              <a:rPr lang="en-US" dirty="0"/>
              <a:t>“A Tactical Approach To Mitigating Aircraft Noise Using New Noise Metrics”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8556F-8803-D9BB-9272-9CF9A37D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250" y="6356350"/>
            <a:ext cx="2157549" cy="365125"/>
          </a:xfrm>
        </p:spPr>
        <p:txBody>
          <a:bodyPr/>
          <a:lstStyle/>
          <a:p>
            <a:fld id="{87D8C839-22F4-461B-B046-CB0DD3804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4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BDCF-3C60-6B1C-73DE-850E7D8E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FAE76-9373-0CF3-17E5-0CDBA7742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53063-FBE0-31E6-A5CB-CBF9B51E5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E9BB-F548-4A45-B171-2BB38E5C5D4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1C1CC-43A2-8266-8A71-FB6C827D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E7799-35D5-5367-C0DE-63E6BF95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C839-22F4-461B-B046-CB0DD380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4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7023-4385-6412-006B-7DD3BDD6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DECF-7103-5122-251A-E02159461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8C1FB-AADE-3101-5414-1197887AC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EA6DC-8EC5-F061-C58A-407D92F8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E9BB-F548-4A45-B171-2BB38E5C5D4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AE98A-4959-DDE5-28C0-61C80AD4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09B89-833C-C2C3-49F3-863BC359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C839-22F4-461B-B046-CB0DD380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7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55E28-BCAF-87A2-3AF6-C1483DD0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F41A0-8972-57AF-8AAF-947A8420B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15F17-E039-F7C4-6D43-96D4BA3EF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AFAC7-3D63-1B7B-7F0D-D0F24F9D3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6447E8-29AE-4315-09DB-D5CD3FE09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2171EA-A1F9-C65A-42F1-0F1A3131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E9BB-F548-4A45-B171-2BB38E5C5D4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DD0056-62A0-32FA-52C0-2714BF62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25A8F-5C84-6EEC-9104-47AF63C3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C839-22F4-461B-B046-CB0DD380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0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EA6B9-EA2B-44F5-5C92-29F8EF6B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83D8AE-5911-D211-E3E9-A924144D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E9BB-F548-4A45-B171-2BB38E5C5D4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22385-34A1-935F-49C2-4747B043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2E6FF-0436-3578-467C-0CB628FE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C839-22F4-461B-B046-CB0DD380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5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D39A0-C0B1-1859-3DB3-5F8EABB3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E9BB-F548-4A45-B171-2BB38E5C5D4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182474-1737-BECF-4F63-64FF70FA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9BE20-4BA9-4142-EA36-1A4221B7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C839-22F4-461B-B046-CB0DD380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80B74-21F9-5856-9719-1731E209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2F66B-30C5-33C9-A2AF-89473B8C4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18496-2637-3F86-3D22-D9CAB1204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D2D6D-9DC2-8DF4-F9F5-3EEEC158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E9BB-F548-4A45-B171-2BB38E5C5D4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F72CB-8F7E-F2A7-8884-AAB0FD54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B2083-F5FC-A24F-5621-6EE769F2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C839-22F4-461B-B046-CB0DD380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9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1288-956A-2195-03BB-20C1F374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3EF0AC-5E1E-4934-56AE-F00483C91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C4716-14C1-EB51-38DF-FB1EBFC5E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1B520-E900-9902-14DC-BBDC09F8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E9BB-F548-4A45-B171-2BB38E5C5D4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1A380-40A8-B634-7696-87425330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7B431-B2F4-1F60-29AB-30D604D7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C839-22F4-461B-B046-CB0DD380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8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D1BD1-BB2C-4B39-226D-55874C57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ABC79-BA51-126D-FF24-778DE7D01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B0FFB-9FE7-7DE3-3427-39626D90C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3E9BB-F548-4A45-B171-2BB38E5C5D4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A26F0-E475-020F-4A9B-DF4A264AF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4353" y="6356350"/>
            <a:ext cx="4924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 Tactical Approach to Mitigating Aircraft Noise Using New Noise Metrics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6DD02-7CF5-C023-135F-57D21747A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92640" y="6356350"/>
            <a:ext cx="1661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C839-22F4-461B-B046-CB0DD38049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F8AE06-02DF-EDEF-1467-A50C9813CE6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61192" y="-11895"/>
            <a:ext cx="5177905" cy="5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5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1811-5460-00A1-4337-7C6776ABA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5829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A Tactical Approach to Mitigating Aircraft Noise Through Collaboration and Use of New Noise Metrics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25FED-240A-2022-CE28-CA499E2FB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7890"/>
            <a:ext cx="9144000" cy="903701"/>
          </a:xfrm>
        </p:spPr>
        <p:txBody>
          <a:bodyPr/>
          <a:lstStyle/>
          <a:p>
            <a:r>
              <a:rPr lang="en-US" dirty="0"/>
              <a:t>Presenter- Mel Beale, Airport Working Group of Orange County</a:t>
            </a:r>
          </a:p>
          <a:p>
            <a:r>
              <a:rPr lang="en-US" dirty="0"/>
              <a:t>March 6,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35A57-16E0-34A6-C045-6821F65DA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6" y="639881"/>
            <a:ext cx="9646029" cy="1902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2AC361-5A82-FD64-2DF9-7DDD13C3B8F8}"/>
              </a:ext>
            </a:extLst>
          </p:cNvPr>
          <p:cNvSpPr txBox="1"/>
          <p:nvPr/>
        </p:nvSpPr>
        <p:spPr>
          <a:xfrm>
            <a:off x="3063888" y="6336052"/>
            <a:ext cx="6064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Panel- Representing Aircraft Noise Impacts – A Community Perspective</a:t>
            </a:r>
          </a:p>
        </p:txBody>
      </p:sp>
    </p:spTree>
    <p:extLst>
      <p:ext uri="{BB962C8B-B14F-4D97-AF65-F5344CB8AC3E}">
        <p14:creationId xmlns:p14="http://schemas.microsoft.com/office/powerpoint/2010/main" val="366331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C347B-9F15-51CA-D2C7-116239F57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C68771-84D7-4615-1DF1-F20E68D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F35A-3643-460C-98F4-1229B8921ACB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67524-B983-241D-1387-E596369149B4}"/>
              </a:ext>
            </a:extLst>
          </p:cNvPr>
          <p:cNvSpPr txBox="1"/>
          <p:nvPr/>
        </p:nvSpPr>
        <p:spPr>
          <a:xfrm>
            <a:off x="554139" y="712255"/>
            <a:ext cx="11441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AWG submitted a response to the FAA’s request to the public on revisions to the “noise policy and noise metrics” used </a:t>
            </a:r>
          </a:p>
          <a:p>
            <a:r>
              <a:rPr lang="en-US" dirty="0"/>
              <a:t>in all federal programs and projects. This is a critical opportunity for real impact improvements.  The AWG response was </a:t>
            </a:r>
          </a:p>
          <a:p>
            <a:r>
              <a:rPr lang="en-US" dirty="0"/>
              <a:t>eighteen (18) pages and quite detailed.  Below is an excerpt of graphics used to illustrate an AWG recommendation.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AFAD94-EEFF-03DE-437A-67995AE3E837}"/>
              </a:ext>
            </a:extLst>
          </p:cNvPr>
          <p:cNvGrpSpPr/>
          <p:nvPr/>
        </p:nvGrpSpPr>
        <p:grpSpPr>
          <a:xfrm>
            <a:off x="2769703" y="1319391"/>
            <a:ext cx="9422297" cy="5300502"/>
            <a:chOff x="2769703" y="1544675"/>
            <a:chExt cx="9422297" cy="530050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D5AC9C-3309-AE4F-867B-D9181C8B9D7F}"/>
                </a:ext>
              </a:extLst>
            </p:cNvPr>
            <p:cNvGrpSpPr/>
            <p:nvPr/>
          </p:nvGrpSpPr>
          <p:grpSpPr>
            <a:xfrm>
              <a:off x="2769703" y="1544675"/>
              <a:ext cx="7359035" cy="5300502"/>
              <a:chOff x="2769704" y="1635585"/>
              <a:chExt cx="7010400" cy="507168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64D396C-3174-717C-4EEF-911CF873B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704" y="1635585"/>
                <a:ext cx="7010400" cy="50716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2C87FE-D1A8-F209-0E76-1178078CC590}"/>
                  </a:ext>
                </a:extLst>
              </p:cNvPr>
              <p:cNvSpPr txBox="1"/>
              <p:nvPr/>
            </p:nvSpPr>
            <p:spPr>
              <a:xfrm>
                <a:off x="2915478" y="1859163"/>
                <a:ext cx="60960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Illustration of Example of ISL Leq Metric Model Time Segments 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D3CD069-A1C1-BCF0-7020-90891C79912C}"/>
                </a:ext>
              </a:extLst>
            </p:cNvPr>
            <p:cNvSpPr txBox="1"/>
            <p:nvPr/>
          </p:nvSpPr>
          <p:spPr>
            <a:xfrm>
              <a:off x="10128738" y="4224906"/>
              <a:ext cx="2063262" cy="1754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u="sng" dirty="0">
                  <a:solidFill>
                    <a:srgbClr val="FF0000"/>
                  </a:solidFill>
                </a:rPr>
                <a:t>Proposed 4 hour L</a:t>
              </a:r>
              <a:r>
                <a:rPr lang="en-US" b="1" u="sng" baseline="-25000" dirty="0">
                  <a:solidFill>
                    <a:srgbClr val="FF0000"/>
                  </a:solidFill>
                </a:rPr>
                <a:t>eq</a:t>
              </a:r>
            </a:p>
            <a:p>
              <a:r>
                <a:rPr lang="en-US" b="1" u="sng" dirty="0">
                  <a:solidFill>
                    <a:srgbClr val="FF0000"/>
                  </a:solidFill>
                </a:rPr>
                <a:t>Segmentation </a:t>
              </a:r>
              <a:r>
                <a:rPr lang="en-US" b="1" dirty="0">
                  <a:solidFill>
                    <a:srgbClr val="FF0000"/>
                  </a:solidFill>
                </a:rPr>
                <a:t>for 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new noise control 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metric vs 65DNL, 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24 hour / 365 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shown above</a:t>
              </a:r>
            </a:p>
          </p:txBody>
        </p: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5FE9B5B4-E957-FD59-0514-EE263D7A767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824871" y="4904353"/>
              <a:ext cx="3303869" cy="520882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03E3E4-B4EA-6D09-E10C-3614B07610AC}"/>
              </a:ext>
            </a:extLst>
          </p:cNvPr>
          <p:cNvSpPr txBox="1"/>
          <p:nvPr/>
        </p:nvSpPr>
        <p:spPr>
          <a:xfrm>
            <a:off x="1744319" y="6440244"/>
            <a:ext cx="10161103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Slice Segments				      L</a:t>
            </a:r>
            <a:r>
              <a:rPr lang="en-US" sz="1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             L</a:t>
            </a:r>
            <a:r>
              <a:rPr lang="en-US" sz="1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            L</a:t>
            </a:r>
            <a:r>
              <a:rPr lang="en-US" sz="1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        L</a:t>
            </a:r>
            <a:r>
              <a:rPr lang="en-US" sz="1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93203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57267-A411-4029-BBD0-186CA4A8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Proposal- FAA define a new noise control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537BF-3196-610D-9606-8F3A42919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r>
              <a:rPr lang="en-US" dirty="0"/>
              <a:t>Use cumulative 4- hr. L</a:t>
            </a:r>
            <a:r>
              <a:rPr lang="en-US" baseline="-25000" dirty="0"/>
              <a:t>eq </a:t>
            </a:r>
            <a:r>
              <a:rPr lang="en-US" dirty="0"/>
              <a:t>‘s to create metric baselines from historic departure and arrival data for airports</a:t>
            </a:r>
          </a:p>
          <a:p>
            <a:r>
              <a:rPr lang="en-US" dirty="0"/>
              <a:t>For analytical purposes, AWG used captured flight simulator  data to simulate actual departure and arrival operations to create an estimated 4 hr. baseline measure (for typical airport operations busiest periods)</a:t>
            </a:r>
          </a:p>
          <a:p>
            <a:r>
              <a:rPr lang="en-US" u="sng" dirty="0"/>
              <a:t>How would the 65DNL noise contour compare to the proposed 4- hr. L</a:t>
            </a:r>
            <a:r>
              <a:rPr lang="en-US" u="sng" baseline="-25000" dirty="0"/>
              <a:t>eq </a:t>
            </a:r>
            <a:r>
              <a:rPr lang="en-US" u="sng" dirty="0"/>
              <a:t>‘s ?</a:t>
            </a:r>
          </a:p>
        </p:txBody>
      </p:sp>
    </p:spTree>
    <p:extLst>
      <p:ext uri="{BB962C8B-B14F-4D97-AF65-F5344CB8AC3E}">
        <p14:creationId xmlns:p14="http://schemas.microsoft.com/office/powerpoint/2010/main" val="380275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6C4CD5-9780-FFCE-DE4D-1D64AEF2C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539" y="349687"/>
            <a:ext cx="4682235" cy="6399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D017CD-E1FF-9457-FF80-FD1311F0D28F}"/>
              </a:ext>
            </a:extLst>
          </p:cNvPr>
          <p:cNvSpPr txBox="1"/>
          <p:nvPr/>
        </p:nvSpPr>
        <p:spPr>
          <a:xfrm>
            <a:off x="8613913" y="622852"/>
            <a:ext cx="2135841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Example- </a:t>
            </a:r>
          </a:p>
          <a:p>
            <a:pPr algn="ctr"/>
            <a:r>
              <a:rPr lang="en-US" b="1" dirty="0"/>
              <a:t>Current </a:t>
            </a:r>
          </a:p>
          <a:p>
            <a:pPr algn="ctr"/>
            <a:r>
              <a:rPr lang="en-US" b="1" dirty="0"/>
              <a:t>John Wayne Airport </a:t>
            </a:r>
          </a:p>
          <a:p>
            <a:pPr algn="ctr"/>
            <a:r>
              <a:rPr lang="en-US" b="1" dirty="0"/>
              <a:t>65 CNEL Contour    </a:t>
            </a:r>
          </a:p>
          <a:p>
            <a:pPr algn="ctr"/>
            <a:r>
              <a:rPr lang="en-US" b="1" dirty="0"/>
              <a:t>Q3- 2023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369866-8D13-82AC-D035-671D284C6BC5}"/>
              </a:ext>
            </a:extLst>
          </p:cNvPr>
          <p:cNvCxnSpPr>
            <a:stCxn id="2" idx="1"/>
          </p:cNvCxnSpPr>
          <p:nvPr/>
        </p:nvCxnSpPr>
        <p:spPr>
          <a:xfrm flipH="1">
            <a:off x="7659757" y="1361516"/>
            <a:ext cx="954156" cy="440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85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2ED89-666D-20D5-193D-9B6AB49F3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57D3BE-631A-31A9-56A2-75086F4052B1}"/>
              </a:ext>
            </a:extLst>
          </p:cNvPr>
          <p:cNvSpPr txBox="1"/>
          <p:nvPr/>
        </p:nvSpPr>
        <p:spPr>
          <a:xfrm>
            <a:off x="8127311" y="584548"/>
            <a:ext cx="404764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/>
              <a:t>65 CNEL Contour </a:t>
            </a:r>
            <a:r>
              <a:rPr lang="en-US" dirty="0"/>
              <a:t>approximation Q3 2023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74D2C1-E260-763E-341F-4CAFA5710FC0}"/>
              </a:ext>
            </a:extLst>
          </p:cNvPr>
          <p:cNvGrpSpPr/>
          <p:nvPr/>
        </p:nvGrpSpPr>
        <p:grpSpPr>
          <a:xfrm>
            <a:off x="8267700" y="1998600"/>
            <a:ext cx="3555012" cy="646331"/>
            <a:chOff x="8353425" y="3357152"/>
            <a:chExt cx="3555012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80F386-CB75-5565-1439-8924FEF52D4A}"/>
                </a:ext>
              </a:extLst>
            </p:cNvPr>
            <p:cNvSpPr txBox="1"/>
            <p:nvPr/>
          </p:nvSpPr>
          <p:spPr>
            <a:xfrm>
              <a:off x="8353425" y="3357152"/>
              <a:ext cx="3555012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Above 90dB </a:t>
              </a:r>
              <a:r>
                <a:rPr lang="en-US" b="1" dirty="0"/>
                <a:t> </a:t>
              </a:r>
              <a:r>
                <a:rPr lang="en-US" dirty="0"/>
                <a:t>per AEDT -3e model</a:t>
              </a:r>
            </a:p>
            <a:p>
              <a:r>
                <a:rPr lang="en-US" dirty="0"/>
                <a:t>            (Amber color         ) boundary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6280B61-F76F-49A5-4526-52899DF64BB6}"/>
                </a:ext>
              </a:extLst>
            </p:cNvPr>
            <p:cNvSpPr/>
            <p:nvPr/>
          </p:nvSpPr>
          <p:spPr>
            <a:xfrm>
              <a:off x="10424936" y="3774109"/>
              <a:ext cx="276225" cy="123825"/>
            </a:xfrm>
            <a:prstGeom prst="ellipse">
              <a:avLst/>
            </a:prstGeom>
            <a:solidFill>
              <a:srgbClr val="C96A3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27AD309-D1CC-A19F-1128-D0E12B499A58}"/>
              </a:ext>
            </a:extLst>
          </p:cNvPr>
          <p:cNvSpPr txBox="1"/>
          <p:nvPr/>
        </p:nvSpPr>
        <p:spPr>
          <a:xfrm>
            <a:off x="26064" y="571884"/>
            <a:ext cx="283359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Illustration of </a:t>
            </a:r>
          </a:p>
          <a:p>
            <a:r>
              <a:rPr lang="en-US" b="1" dirty="0"/>
              <a:t>Current Commercial Airline</a:t>
            </a:r>
          </a:p>
          <a:p>
            <a:r>
              <a:rPr lang="en-US" b="1" dirty="0"/>
              <a:t>B738 SNA Departure </a:t>
            </a:r>
          </a:p>
          <a:p>
            <a:r>
              <a:rPr lang="en-US" b="1" dirty="0"/>
              <a:t>Procedure &amp; Track Noise </a:t>
            </a:r>
          </a:p>
          <a:p>
            <a:r>
              <a:rPr lang="en-US" b="1" dirty="0"/>
              <a:t>Contours for SEL using FAA </a:t>
            </a:r>
          </a:p>
          <a:p>
            <a:r>
              <a:rPr lang="en-US" b="1" dirty="0"/>
              <a:t>AEDT- 3e tool</a:t>
            </a:r>
          </a:p>
          <a:p>
            <a:r>
              <a:rPr lang="en-US" b="1" dirty="0"/>
              <a:t>(generated using Simulator </a:t>
            </a:r>
          </a:p>
          <a:p>
            <a:r>
              <a:rPr lang="en-US" b="1" dirty="0"/>
              <a:t>Flight Management System </a:t>
            </a:r>
          </a:p>
          <a:p>
            <a:r>
              <a:rPr lang="en-US" b="1" dirty="0"/>
              <a:t>data based on </a:t>
            </a:r>
          </a:p>
          <a:p>
            <a:r>
              <a:rPr lang="en-US" b="1" dirty="0"/>
              <a:t>AWG parameters to </a:t>
            </a:r>
          </a:p>
          <a:p>
            <a:r>
              <a:rPr lang="en-US" b="1" dirty="0"/>
              <a:t>10,000 Ft AFE)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A1843-5815-BEED-2023-A6B54C3B94CE}"/>
              </a:ext>
            </a:extLst>
          </p:cNvPr>
          <p:cNvSpPr txBox="1"/>
          <p:nvPr/>
        </p:nvSpPr>
        <p:spPr>
          <a:xfrm>
            <a:off x="8220075" y="3382433"/>
            <a:ext cx="359989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/>
              <a:t>Above 85 dB </a:t>
            </a:r>
            <a:r>
              <a:rPr lang="en-US" b="1" dirty="0"/>
              <a:t> </a:t>
            </a:r>
            <a:r>
              <a:rPr lang="en-US" dirty="0"/>
              <a:t>per AEDT -3e model</a:t>
            </a:r>
          </a:p>
          <a:p>
            <a:r>
              <a:rPr lang="en-US" dirty="0"/>
              <a:t>            (Golden color        ) boundary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D970CA-FF5E-1F6C-4E9F-4BB2450B0D9A}"/>
              </a:ext>
            </a:extLst>
          </p:cNvPr>
          <p:cNvSpPr/>
          <p:nvPr/>
        </p:nvSpPr>
        <p:spPr>
          <a:xfrm>
            <a:off x="10291586" y="3799390"/>
            <a:ext cx="276225" cy="1238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951275-58BF-1754-7CEB-21773891AF6D}"/>
              </a:ext>
            </a:extLst>
          </p:cNvPr>
          <p:cNvSpPr txBox="1"/>
          <p:nvPr/>
        </p:nvSpPr>
        <p:spPr>
          <a:xfrm>
            <a:off x="8261336" y="4778397"/>
            <a:ext cx="352314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/>
              <a:t>Above 80 dB </a:t>
            </a:r>
            <a:r>
              <a:rPr lang="en-US" dirty="0"/>
              <a:t>per AEDT -3e model</a:t>
            </a:r>
          </a:p>
          <a:p>
            <a:r>
              <a:rPr lang="en-US" dirty="0"/>
              <a:t>            (Yellow color         ) boundary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5F5832-F380-E93A-7C2D-9C99EE034738}"/>
              </a:ext>
            </a:extLst>
          </p:cNvPr>
          <p:cNvSpPr/>
          <p:nvPr/>
        </p:nvSpPr>
        <p:spPr>
          <a:xfrm>
            <a:off x="10352908" y="5181074"/>
            <a:ext cx="276225" cy="123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05D2D2-2AF0-BA43-0D92-8ED6BC8D69E4}"/>
              </a:ext>
            </a:extLst>
          </p:cNvPr>
          <p:cNvGrpSpPr/>
          <p:nvPr/>
        </p:nvGrpSpPr>
        <p:grpSpPr>
          <a:xfrm>
            <a:off x="2895500" y="98866"/>
            <a:ext cx="5372200" cy="6866373"/>
            <a:chOff x="2895500" y="98866"/>
            <a:chExt cx="5372200" cy="686637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549F879-68DF-97E6-B291-6B17FA4BD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500" y="98866"/>
              <a:ext cx="5054765" cy="686637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1DA3CA0-DEB8-258F-9199-AA921B5AD9AA}"/>
                </a:ext>
              </a:extLst>
            </p:cNvPr>
            <p:cNvSpPr/>
            <p:nvPr/>
          </p:nvSpPr>
          <p:spPr>
            <a:xfrm rot="1662833">
              <a:off x="5692605" y="1184849"/>
              <a:ext cx="536787" cy="129756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3037883-29DA-56AC-AA46-6331891DF6C0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6213368" y="769214"/>
              <a:ext cx="1913943" cy="5905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68B9BB8-61C2-24E4-9CC3-2705E6123A08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5508284" y="2321766"/>
              <a:ext cx="2759416" cy="5964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B47C93-BA04-A4EA-D76F-43B5377AC7A2}"/>
                </a:ext>
              </a:extLst>
            </p:cNvPr>
            <p:cNvSpPr/>
            <p:nvPr/>
          </p:nvSpPr>
          <p:spPr>
            <a:xfrm>
              <a:off x="7076661" y="6281530"/>
              <a:ext cx="873604" cy="576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57EB6CE-E737-B64B-15CF-541CA56561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2817" y="3694500"/>
              <a:ext cx="3249991" cy="10286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14EF87D-359E-B1EA-DFA5-76D43946C2C1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5422882" y="5101563"/>
              <a:ext cx="2838454" cy="7293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00E578B-596C-C3CE-A3D6-2D60BCE68D3E}"/>
              </a:ext>
            </a:extLst>
          </p:cNvPr>
          <p:cNvSpPr txBox="1"/>
          <p:nvPr/>
        </p:nvSpPr>
        <p:spPr>
          <a:xfrm>
            <a:off x="8282610" y="1285465"/>
            <a:ext cx="4012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Departure Event Noise Level  </a:t>
            </a:r>
          </a:p>
          <a:p>
            <a:r>
              <a:rPr lang="en-US" dirty="0"/>
              <a:t>Contour Boundaries from Simulator Data</a:t>
            </a:r>
          </a:p>
        </p:txBody>
      </p:sp>
    </p:spTree>
    <p:extLst>
      <p:ext uri="{BB962C8B-B14F-4D97-AF65-F5344CB8AC3E}">
        <p14:creationId xmlns:p14="http://schemas.microsoft.com/office/powerpoint/2010/main" val="1650992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62CE85-9BAE-A85C-1043-1B15DA5A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4B4F2C-CFEE-F7D8-97F6-850F8B291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“Exam” Question- What would a 4 hour metric look like using 65DNL like formulas to draw a 4 hour contour map?</a:t>
            </a:r>
          </a:p>
          <a:p>
            <a:pPr marL="0" indent="0">
              <a:buNone/>
            </a:pPr>
            <a:endParaRPr lang="en-US" sz="1200" dirty="0"/>
          </a:p>
          <a:p>
            <a:pPr lvl="1"/>
            <a:r>
              <a:rPr lang="en-US" dirty="0"/>
              <a:t>Nomenclature-  4HQ (Based on 4 hour Cumulative L</a:t>
            </a:r>
            <a:r>
              <a:rPr lang="en-US" baseline="-25000" dirty="0"/>
              <a:t>EQ   </a:t>
            </a:r>
            <a:r>
              <a:rPr lang="en-US" dirty="0"/>
              <a:t>using DNL like math algorithm)</a:t>
            </a:r>
          </a:p>
          <a:p>
            <a:pPr lvl="1"/>
            <a:r>
              <a:rPr lang="en-US" dirty="0"/>
              <a:t>Use 4 hour time quadrants across 365 day year</a:t>
            </a:r>
          </a:p>
          <a:p>
            <a:pPr lvl="1"/>
            <a:r>
              <a:rPr lang="en-US" dirty="0"/>
              <a:t>Use for Part 150’s and local noise ordinances where allowed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18C70C-2861-156E-AA54-DF36F90309D3}"/>
              </a:ext>
            </a:extLst>
          </p:cNvPr>
          <p:cNvSpPr/>
          <p:nvPr/>
        </p:nvSpPr>
        <p:spPr>
          <a:xfrm>
            <a:off x="1188720" y="2821577"/>
            <a:ext cx="9823269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94979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41940-0F6C-0BE7-9148-1548ACCAF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B421D3-7670-24B4-FD76-063316CB2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00" y="98866"/>
            <a:ext cx="5054765" cy="68663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6961D9-7DDE-856A-F1AB-F7A538EF087D}"/>
              </a:ext>
            </a:extLst>
          </p:cNvPr>
          <p:cNvSpPr txBox="1"/>
          <p:nvPr/>
        </p:nvSpPr>
        <p:spPr>
          <a:xfrm>
            <a:off x="8127311" y="584548"/>
            <a:ext cx="403642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65 CNEL Contour </a:t>
            </a:r>
            <a:r>
              <a:rPr lang="en-US" dirty="0"/>
              <a:t>approximation Q3 2023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72C6B8-C746-F4B5-B830-E67432AA564E}"/>
              </a:ext>
            </a:extLst>
          </p:cNvPr>
          <p:cNvCxnSpPr>
            <a:cxnSpLocks/>
            <a:stCxn id="5" idx="1"/>
            <a:endCxn id="3" idx="0"/>
          </p:cNvCxnSpPr>
          <p:nvPr/>
        </p:nvCxnSpPr>
        <p:spPr>
          <a:xfrm flipH="1">
            <a:off x="6262719" y="769214"/>
            <a:ext cx="1864592" cy="490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94E7F9-4B0C-2ACB-ED52-92BC859D3106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508284" y="2321766"/>
            <a:ext cx="2759416" cy="5964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E74118-02E8-CC68-CA69-BAAF8260FAA2}"/>
              </a:ext>
            </a:extLst>
          </p:cNvPr>
          <p:cNvGrpSpPr/>
          <p:nvPr/>
        </p:nvGrpSpPr>
        <p:grpSpPr>
          <a:xfrm>
            <a:off x="8267700" y="1998600"/>
            <a:ext cx="3755131" cy="646331"/>
            <a:chOff x="8353425" y="3357152"/>
            <a:chExt cx="3755131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5F6629-EF7F-5377-CAA4-82DC120413B5}"/>
                </a:ext>
              </a:extLst>
            </p:cNvPr>
            <p:cNvSpPr txBox="1"/>
            <p:nvPr/>
          </p:nvSpPr>
          <p:spPr>
            <a:xfrm>
              <a:off x="8353425" y="3357152"/>
              <a:ext cx="3755131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Above 90dB </a:t>
              </a:r>
              <a:r>
                <a:rPr lang="en-US" dirty="0"/>
                <a:t>SENL per AEDT -3e model</a:t>
              </a:r>
            </a:p>
            <a:p>
              <a:r>
                <a:rPr lang="en-US" dirty="0"/>
                <a:t>            (Amber color         )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43DB677-4EDF-B90D-BBCC-C0BC0481FC8E}"/>
                </a:ext>
              </a:extLst>
            </p:cNvPr>
            <p:cNvSpPr/>
            <p:nvPr/>
          </p:nvSpPr>
          <p:spPr>
            <a:xfrm>
              <a:off x="10424936" y="3774109"/>
              <a:ext cx="276225" cy="123825"/>
            </a:xfrm>
            <a:prstGeom prst="ellipse">
              <a:avLst/>
            </a:prstGeom>
            <a:solidFill>
              <a:srgbClr val="C96A3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0BACD6D-0E5C-F272-B28B-5EA613A041E0}"/>
              </a:ext>
            </a:extLst>
          </p:cNvPr>
          <p:cNvSpPr txBox="1"/>
          <p:nvPr/>
        </p:nvSpPr>
        <p:spPr>
          <a:xfrm>
            <a:off x="391886" y="1359758"/>
            <a:ext cx="242669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Illustration of estimated</a:t>
            </a:r>
          </a:p>
          <a:p>
            <a:r>
              <a:rPr lang="en-US" dirty="0"/>
              <a:t>“New” 4HQ Metric </a:t>
            </a:r>
          </a:p>
          <a:p>
            <a:r>
              <a:rPr lang="en-US" dirty="0"/>
              <a:t>boundary?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77FD5D-2C9E-D72B-BFEF-23D598A86B0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818576" y="1821423"/>
            <a:ext cx="2613542" cy="50034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9488FF-80C1-2012-F1A6-D2C790F3312D}"/>
              </a:ext>
            </a:extLst>
          </p:cNvPr>
          <p:cNvSpPr/>
          <p:nvPr/>
        </p:nvSpPr>
        <p:spPr>
          <a:xfrm>
            <a:off x="7076661" y="6281530"/>
            <a:ext cx="873604" cy="576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0A915CD-3D09-9647-DAB8-87B8D07C2EEA}"/>
              </a:ext>
            </a:extLst>
          </p:cNvPr>
          <p:cNvSpPr/>
          <p:nvPr/>
        </p:nvSpPr>
        <p:spPr>
          <a:xfrm rot="1662833">
            <a:off x="5687839" y="1183674"/>
            <a:ext cx="536787" cy="131806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384447-ABE4-07AC-DD22-52B1C68EA7F4}"/>
              </a:ext>
            </a:extLst>
          </p:cNvPr>
          <p:cNvSpPr/>
          <p:nvPr/>
        </p:nvSpPr>
        <p:spPr>
          <a:xfrm rot="1368063">
            <a:off x="5612982" y="1226139"/>
            <a:ext cx="504607" cy="168390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97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D4EB-A7E2-866D-CF02-AF982F98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5" y="382159"/>
            <a:ext cx="12210006" cy="646331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Drill down for a departure comparison of current and proposed new metrics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AB1D5-03A4-7834-FE50-FA5440545F79}"/>
              </a:ext>
            </a:extLst>
          </p:cNvPr>
          <p:cNvSpPr txBox="1"/>
          <p:nvPr/>
        </p:nvSpPr>
        <p:spPr>
          <a:xfrm>
            <a:off x="-40473" y="3595720"/>
            <a:ext cx="32112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“Proposed 4 hr. contour map </a:t>
            </a:r>
          </a:p>
          <a:p>
            <a:r>
              <a:rPr lang="en-US" dirty="0"/>
              <a:t>boundary estimate”</a:t>
            </a:r>
          </a:p>
          <a:p>
            <a:r>
              <a:rPr lang="en-US" dirty="0"/>
              <a:t>Impacted surrounding areas</a:t>
            </a:r>
          </a:p>
          <a:p>
            <a:r>
              <a:rPr lang="en-US" dirty="0"/>
              <a:t>would likely be 50%</a:t>
            </a:r>
            <a:r>
              <a:rPr lang="en-US" baseline="30000" dirty="0"/>
              <a:t>+</a:t>
            </a:r>
            <a:r>
              <a:rPr lang="en-US" dirty="0"/>
              <a:t> in sq. miles</a:t>
            </a:r>
          </a:p>
          <a:p>
            <a:r>
              <a:rPr lang="en-US" dirty="0"/>
              <a:t> versus the 65CNEL.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F3BA9-EF2A-55A1-9C37-2A123F700687}"/>
              </a:ext>
            </a:extLst>
          </p:cNvPr>
          <p:cNvSpPr txBox="1"/>
          <p:nvPr/>
        </p:nvSpPr>
        <p:spPr>
          <a:xfrm>
            <a:off x="9757924" y="1767417"/>
            <a:ext cx="2390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SNA 65 CNEL</a:t>
            </a:r>
          </a:p>
          <a:p>
            <a:r>
              <a:rPr lang="en-US" dirty="0"/>
              <a:t>Contour Approximation</a:t>
            </a:r>
          </a:p>
          <a:p>
            <a:pPr algn="ctr"/>
            <a:r>
              <a:rPr lang="en-US" dirty="0"/>
              <a:t>(Q3 2023)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AAE1C-0E4B-CC78-18F1-C35226C8FB0F}"/>
              </a:ext>
            </a:extLst>
          </p:cNvPr>
          <p:cNvSpPr txBox="1"/>
          <p:nvPr/>
        </p:nvSpPr>
        <p:spPr>
          <a:xfrm>
            <a:off x="9819865" y="4145034"/>
            <a:ext cx="2085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Departure Track </a:t>
            </a:r>
          </a:p>
          <a:p>
            <a:r>
              <a:rPr lang="en-US" dirty="0"/>
              <a:t>&amp; 90dB SEL contour </a:t>
            </a:r>
          </a:p>
          <a:p>
            <a:r>
              <a:rPr lang="en-US" dirty="0"/>
              <a:t>boundary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DB800-2CA7-1127-70E7-CBE66B81A383}"/>
              </a:ext>
            </a:extLst>
          </p:cNvPr>
          <p:cNvSpPr txBox="1"/>
          <p:nvPr/>
        </p:nvSpPr>
        <p:spPr>
          <a:xfrm>
            <a:off x="285321" y="1510747"/>
            <a:ext cx="2380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</a:t>
            </a:r>
            <a:r>
              <a:rPr lang="en-US" i="1" u="sng" dirty="0"/>
              <a:t>Illustrative Only” </a:t>
            </a:r>
          </a:p>
          <a:p>
            <a:r>
              <a:rPr lang="en-US" i="1" u="sng" dirty="0"/>
              <a:t>for discussion purposes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32F7B0-49CC-ADEE-43BF-8249B9560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135" y="1718631"/>
            <a:ext cx="6943789" cy="372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18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D042D-AB5F-3E69-34AB-A074DEA49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B8F672-4BD6-CCF4-C040-D64BCC6E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827C2E-0DCA-890E-889F-B452B5EB4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“Exam” Question- What would a proposed 4 hour metric look like using 65DNL like logarithmic formulas to draw a 4 hour noise contour?</a:t>
            </a:r>
          </a:p>
          <a:p>
            <a:pPr marL="0" indent="0">
              <a:buNone/>
            </a:pPr>
            <a:endParaRPr lang="en-US" sz="1200" dirty="0"/>
          </a:p>
          <a:p>
            <a:pPr lvl="1"/>
            <a:r>
              <a:rPr lang="en-US" dirty="0"/>
              <a:t>Nomenclature-  4HQ (Based on 4 hour Cumulative L</a:t>
            </a:r>
            <a:r>
              <a:rPr lang="en-US" baseline="-25000" dirty="0"/>
              <a:t>EQ   </a:t>
            </a:r>
            <a:r>
              <a:rPr lang="en-US" dirty="0"/>
              <a:t>using DNL like math algorithm)</a:t>
            </a:r>
          </a:p>
          <a:p>
            <a:pPr lvl="1"/>
            <a:r>
              <a:rPr lang="en-US" dirty="0"/>
              <a:t>Use the proposed 4 hour time quadrants across 365 day year @ two (not a single one) noise metric contour map levels- 65dB and 55 dB</a:t>
            </a:r>
          </a:p>
          <a:p>
            <a:pPr lvl="1"/>
            <a:r>
              <a:rPr lang="en-US" dirty="0"/>
              <a:t>Use resulting metrics for control of allowable changes due to Part 150’s, new FAA procedures, and local noise ordinances where allowed</a:t>
            </a:r>
          </a:p>
          <a:p>
            <a:pPr lvl="1"/>
            <a:r>
              <a:rPr lang="en-US" u="sng" dirty="0"/>
              <a:t>Second metric – L</a:t>
            </a:r>
            <a:r>
              <a:rPr lang="en-US" u="sng" baseline="-25000" dirty="0"/>
              <a:t>max-</a:t>
            </a:r>
            <a:r>
              <a:rPr lang="en-US" u="sng" dirty="0"/>
              <a:t> </a:t>
            </a:r>
            <a:r>
              <a:rPr lang="en-US" dirty="0"/>
              <a:t>based on the same 4 hour models so that the two metrics are both controlling limits for all new changes – capital or procedural in airport near airspace.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F2FB49-3E36-2C45-CDAB-A9EC8B2DF15F}"/>
              </a:ext>
            </a:extLst>
          </p:cNvPr>
          <p:cNvSpPr/>
          <p:nvPr/>
        </p:nvSpPr>
        <p:spPr>
          <a:xfrm>
            <a:off x="1188720" y="2821577"/>
            <a:ext cx="9980023" cy="19220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4A8DDE-2F76-7380-8005-098FA8121C08}"/>
              </a:ext>
            </a:extLst>
          </p:cNvPr>
          <p:cNvSpPr/>
          <p:nvPr/>
        </p:nvSpPr>
        <p:spPr>
          <a:xfrm>
            <a:off x="1184365" y="4743587"/>
            <a:ext cx="9984378" cy="11801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51880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997A-E00A-F026-3345-202BE8CC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2A56E-CCF2-C38F-204E-627A62C9B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65DNL is widely unpopular and has yielded little protection to communities at large</a:t>
            </a:r>
          </a:p>
          <a:p>
            <a:r>
              <a:rPr lang="en-US" dirty="0"/>
              <a:t>FAA has opened the door to innovative approaches to provide balance to future Part 150 expansions or flight procedure changes like NEXGEN</a:t>
            </a:r>
          </a:p>
          <a:p>
            <a:r>
              <a:rPr lang="en-US" dirty="0"/>
              <a:t>AWG recommends a “blue ribbon” empowered committee be established with a tight report-out time window to review suggestions, recommendations and models to replace the current 65DNL with a “set” of metrics (not a single metric) for measuring and controlling aircraft movement operations on the communities impacted. One proposed option- 4 </a:t>
            </a:r>
            <a:r>
              <a:rPr lang="en-US" dirty="0" err="1"/>
              <a:t>Hr</a:t>
            </a:r>
            <a:r>
              <a:rPr lang="en-US" dirty="0"/>
              <a:t> segmentation metric.</a:t>
            </a:r>
          </a:p>
        </p:txBody>
      </p:sp>
    </p:spTree>
    <p:extLst>
      <p:ext uri="{BB962C8B-B14F-4D97-AF65-F5344CB8AC3E}">
        <p14:creationId xmlns:p14="http://schemas.microsoft.com/office/powerpoint/2010/main" val="316833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BD41-6C2B-54C0-65D2-2248CBE0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80" y="1207390"/>
            <a:ext cx="10515600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292C-A3B3-4C15-7D5C-4FFDE49E7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9" y="2077278"/>
            <a:ext cx="12192001" cy="4351338"/>
          </a:xfrm>
        </p:spPr>
        <p:txBody>
          <a:bodyPr/>
          <a:lstStyle/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dirty="0"/>
              <a:t>To present a path toward the acceptance of technically viable alternative noise metrics more fair to the entire stakeholder community through tactical and comprehensive analysis models-</a:t>
            </a:r>
          </a:p>
          <a:p>
            <a:pPr lvl="1"/>
            <a:r>
              <a:rPr lang="en-US" sz="2800" dirty="0"/>
              <a:t>By leveraging our work done for a typical  single commercial airport and</a:t>
            </a:r>
          </a:p>
          <a:p>
            <a:pPr lvl="1"/>
            <a:r>
              <a:rPr lang="en-US" sz="2800" dirty="0"/>
              <a:t>Enlisting broad support from the government and community eco-system to </a:t>
            </a:r>
          </a:p>
          <a:p>
            <a:pPr lvl="1"/>
            <a:r>
              <a:rPr lang="en-US" sz="2800" u="sng" dirty="0"/>
              <a:t>Support adoption of alternative metric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6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C4408-4B1D-DEAE-0DCE-C60A6D8E9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638CBE-F037-A5DE-3E9D-7E1973A7B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2" y="0"/>
            <a:ext cx="11987291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E955E9-8DB6-AFE9-BB44-F986F299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A2FE-82D8-4BCF-822F-3D1D46C05A79}" type="slidenum">
              <a:rPr lang="en-US" smtClean="0"/>
              <a:t>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EC989D-0559-D034-589B-33B704E0F899}"/>
              </a:ext>
            </a:extLst>
          </p:cNvPr>
          <p:cNvGrpSpPr/>
          <p:nvPr/>
        </p:nvGrpSpPr>
        <p:grpSpPr>
          <a:xfrm>
            <a:off x="115607" y="2404646"/>
            <a:ext cx="6086409" cy="4179955"/>
            <a:chOff x="115607" y="2404646"/>
            <a:chExt cx="6086409" cy="41799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335B83-D35B-3270-54E4-2CA1FFC1892C}"/>
                </a:ext>
              </a:extLst>
            </p:cNvPr>
            <p:cNvSpPr txBox="1"/>
            <p:nvPr/>
          </p:nvSpPr>
          <p:spPr>
            <a:xfrm>
              <a:off x="278295" y="6215269"/>
              <a:ext cx="1368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PIGGN Track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F41267-99E8-1C82-8C4C-19D457D077B6}"/>
                </a:ext>
              </a:extLst>
            </p:cNvPr>
            <p:cNvSpPr txBox="1"/>
            <p:nvPr/>
          </p:nvSpPr>
          <p:spPr>
            <a:xfrm>
              <a:off x="278295" y="5741815"/>
              <a:ext cx="39263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KSNA Runway 20R south departure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5BDBC4-C25E-91BA-C509-E1CC4D39E575}"/>
                </a:ext>
              </a:extLst>
            </p:cNvPr>
            <p:cNvSpPr txBox="1"/>
            <p:nvPr/>
          </p:nvSpPr>
          <p:spPr>
            <a:xfrm>
              <a:off x="115607" y="3737113"/>
              <a:ext cx="31947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Noise Monitors locations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(depicted as red pin symbol)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EBEF5A2-D975-7C91-13B7-7D890506DE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6897" y="2404646"/>
              <a:ext cx="2865119" cy="168641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35167B-FF61-547C-F138-53E674872582}"/>
                </a:ext>
              </a:extLst>
            </p:cNvPr>
            <p:cNvSpPr txBox="1"/>
            <p:nvPr/>
          </p:nvSpPr>
          <p:spPr>
            <a:xfrm rot="19822686">
              <a:off x="3935892" y="2911526"/>
              <a:ext cx="1706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Noise Monitor 6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20B7FA1-F7B3-96AD-9EF4-13A2A1695161}"/>
              </a:ext>
            </a:extLst>
          </p:cNvPr>
          <p:cNvSpPr txBox="1"/>
          <p:nvPr/>
        </p:nvSpPr>
        <p:spPr>
          <a:xfrm>
            <a:off x="115607" y="570680"/>
            <a:ext cx="6986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John Wayne Airport </a:t>
            </a:r>
            <a:r>
              <a:rPr lang="en-US" sz="3200" dirty="0">
                <a:solidFill>
                  <a:schemeClr val="bg1"/>
                </a:solidFill>
              </a:rPr>
              <a:t>Departure</a:t>
            </a:r>
            <a:r>
              <a:rPr lang="en-US" sz="3600" dirty="0">
                <a:solidFill>
                  <a:schemeClr val="bg1"/>
                </a:solidFill>
              </a:rPr>
              <a:t> Track</a:t>
            </a:r>
          </a:p>
        </p:txBody>
      </p:sp>
    </p:spTree>
    <p:extLst>
      <p:ext uri="{BB962C8B-B14F-4D97-AF65-F5344CB8AC3E}">
        <p14:creationId xmlns:p14="http://schemas.microsoft.com/office/powerpoint/2010/main" val="145317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05178-9843-0F19-85C9-F2A597E41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75CB-218F-6675-D640-25B4ABD2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26" y="2671003"/>
            <a:ext cx="4502426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Commercial Airline </a:t>
            </a:r>
            <a:br>
              <a:rPr lang="en-US" sz="3600" dirty="0"/>
            </a:br>
            <a:r>
              <a:rPr lang="en-US" sz="3600" dirty="0"/>
              <a:t>B737-800 Departure from John Wayne Airport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Jan. 26, 2021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Procedure flown</a:t>
            </a:r>
            <a:br>
              <a:rPr lang="en-US" sz="3600" dirty="0"/>
            </a:br>
            <a:r>
              <a:rPr lang="en-US" sz="3600" dirty="0"/>
              <a:t>-STAYY3</a:t>
            </a:r>
            <a:br>
              <a:rPr lang="en-US" sz="3600" dirty="0"/>
            </a:br>
            <a:r>
              <a:rPr lang="en-US" sz="3600" dirty="0"/>
              <a:t>-NADP-1, </a:t>
            </a:r>
            <a:br>
              <a:rPr lang="en-US" sz="3600" dirty="0"/>
            </a:br>
            <a:r>
              <a:rPr lang="en-US" sz="3600" dirty="0"/>
              <a:t>-1200’ Throttle cutback from Take Off engine power to Climb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9EC66-9F8A-C57E-D4F6-AEDE8CA8EC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4" y="0"/>
            <a:ext cx="323373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D57F0-4255-0EB5-9D42-4BB0A8C8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58A-B3A7-45F1-9942-832431006A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9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CACF-3D4A-540B-B5DD-FED3E2087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80" y="929094"/>
            <a:ext cx="10515600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i="1" u="sng" dirty="0"/>
              <a:t>Background on Data Source</a:t>
            </a:r>
            <a:br>
              <a:rPr lang="en-US" dirty="0"/>
            </a:br>
            <a:r>
              <a:rPr lang="en-US" dirty="0"/>
              <a:t>AWG Noise Mitigation Study Analysis </a:t>
            </a:r>
            <a:br>
              <a:rPr lang="en-US" dirty="0"/>
            </a:br>
            <a:r>
              <a:rPr lang="en-US" dirty="0"/>
              <a:t>2021-2023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67449-6F9C-AC2B-ABCF-5529D2DE3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15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AWG study objective was to determine alternative departure procedures at JWA… takeoff procedure options, multiple flight tracks, engine power cutbacks at different climb altitudes … which would result in lower community noise</a:t>
            </a:r>
          </a:p>
          <a:p>
            <a:r>
              <a:rPr lang="en-US" dirty="0"/>
              <a:t>Some actual commercial flight departures were used but deep analysis required a high volume of FOQA like flight management system data</a:t>
            </a:r>
          </a:p>
          <a:p>
            <a:r>
              <a:rPr lang="en-US" dirty="0"/>
              <a:t>Solution- Use B737-800 flight simulators (SIMs) to fly procedures</a:t>
            </a:r>
          </a:p>
          <a:p>
            <a:pPr lvl="1"/>
            <a:r>
              <a:rPr lang="en-US" dirty="0"/>
              <a:t>16 hours of SIM time was reserved and over 30 different departures were “flown”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2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D846F-2639-7328-18B3-47F94F2E7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FEC494-9E7E-580D-3B81-774734BE906A}"/>
              </a:ext>
            </a:extLst>
          </p:cNvPr>
          <p:cNvSpPr txBox="1"/>
          <p:nvPr/>
        </p:nvSpPr>
        <p:spPr>
          <a:xfrm>
            <a:off x="339899" y="5425900"/>
            <a:ext cx="3695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sng" dirty="0"/>
              <a:t>Current procedure approximation from 737-800 SIM run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262914-82BD-3D16-8F86-91A0BAF667CE}"/>
              </a:ext>
            </a:extLst>
          </p:cNvPr>
          <p:cNvSpPr txBox="1"/>
          <p:nvPr/>
        </p:nvSpPr>
        <p:spPr>
          <a:xfrm>
            <a:off x="4071827" y="2205323"/>
            <a:ext cx="3775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/>
              <a:t>SIM flight 1- approximates current commercial departure </a:t>
            </a:r>
          </a:p>
          <a:p>
            <a:r>
              <a:rPr lang="en-US" sz="1200" u="sng" dirty="0"/>
              <a:t>Single noise equivalent level noise contours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2B079-64DC-748D-9FAC-DB8AF91A11C2}"/>
              </a:ext>
            </a:extLst>
          </p:cNvPr>
          <p:cNvSpPr txBox="1"/>
          <p:nvPr/>
        </p:nvSpPr>
        <p:spPr>
          <a:xfrm>
            <a:off x="8118144" y="125661"/>
            <a:ext cx="2788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/>
              <a:t>SIM flight alternative 737-800 procedure</a:t>
            </a:r>
            <a:r>
              <a:rPr lang="en-US" sz="1200" dirty="0"/>
              <a:t>  </a:t>
            </a:r>
          </a:p>
          <a:p>
            <a:pPr algn="ctr"/>
            <a:r>
              <a:rPr lang="en-US" sz="1200" dirty="0"/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B788E0-E29D-F306-27E9-602C11744DE1}"/>
              </a:ext>
            </a:extLst>
          </p:cNvPr>
          <p:cNvCxnSpPr>
            <a:cxnSpLocks/>
          </p:cNvCxnSpPr>
          <p:nvPr/>
        </p:nvCxnSpPr>
        <p:spPr>
          <a:xfrm>
            <a:off x="1590261" y="3574772"/>
            <a:ext cx="755374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6DFD47C-9B18-9C5A-5FB3-F008F80F7797}"/>
              </a:ext>
            </a:extLst>
          </p:cNvPr>
          <p:cNvSpPr/>
          <p:nvPr/>
        </p:nvSpPr>
        <p:spPr>
          <a:xfrm>
            <a:off x="1709530" y="2355285"/>
            <a:ext cx="236965" cy="1258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3E03FA8-E8F1-717A-43A0-7428351A83BC}"/>
              </a:ext>
            </a:extLst>
          </p:cNvPr>
          <p:cNvSpPr/>
          <p:nvPr/>
        </p:nvSpPr>
        <p:spPr>
          <a:xfrm rot="10800000">
            <a:off x="2541853" y="2335082"/>
            <a:ext cx="236965" cy="1258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59F97F-9E53-9E78-A72E-3F197CF42A35}"/>
              </a:ext>
            </a:extLst>
          </p:cNvPr>
          <p:cNvSpPr txBox="1"/>
          <p:nvPr/>
        </p:nvSpPr>
        <p:spPr>
          <a:xfrm>
            <a:off x="3030195" y="5916702"/>
            <a:ext cx="6266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Note the reduced width and length of each noise contour color</a:t>
            </a:r>
          </a:p>
          <a:p>
            <a:r>
              <a:rPr lang="en-US" dirty="0"/>
              <a:t>As shown by the arrows and lines in each graphic as examples of </a:t>
            </a:r>
          </a:p>
          <a:p>
            <a:r>
              <a:rPr lang="en-US" dirty="0"/>
              <a:t>reduced high noise exposure zones.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56E639C-20B7-8FDB-D53F-860C80757BAA}"/>
              </a:ext>
            </a:extLst>
          </p:cNvPr>
          <p:cNvCxnSpPr>
            <a:cxnSpLocks/>
          </p:cNvCxnSpPr>
          <p:nvPr/>
        </p:nvCxnSpPr>
        <p:spPr>
          <a:xfrm>
            <a:off x="1782418" y="2232991"/>
            <a:ext cx="1152939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CA754FF-AC39-7BB2-D715-64F0E3582166}"/>
              </a:ext>
            </a:extLst>
          </p:cNvPr>
          <p:cNvSpPr txBox="1"/>
          <p:nvPr/>
        </p:nvSpPr>
        <p:spPr>
          <a:xfrm>
            <a:off x="780609" y="5635631"/>
            <a:ext cx="11071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Estimated noise mitigation benefit to impacted populations of an alternative procedure shown in SEL noise contours.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24602C-5281-3DB8-7DB7-94D5C1791464}"/>
              </a:ext>
            </a:extLst>
          </p:cNvPr>
          <p:cNvSpPr txBox="1"/>
          <p:nvPr/>
        </p:nvSpPr>
        <p:spPr>
          <a:xfrm>
            <a:off x="4276670" y="768626"/>
            <a:ext cx="33289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AWG Study – Preliminary Results</a:t>
            </a:r>
          </a:p>
          <a:p>
            <a:endParaRPr lang="en-US" b="1" dirty="0"/>
          </a:p>
          <a:p>
            <a:r>
              <a:rPr lang="en-US" b="1" dirty="0"/>
              <a:t>Visual comparison of estimated </a:t>
            </a:r>
          </a:p>
          <a:p>
            <a:r>
              <a:rPr lang="en-US" b="1" dirty="0"/>
              <a:t>current departure procedure to </a:t>
            </a:r>
          </a:p>
          <a:p>
            <a:r>
              <a:rPr lang="en-US" b="1" dirty="0"/>
              <a:t>an alternative procedure at JWA.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692412D-306C-8ED3-6EF6-822E3D98F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6AE0-EC2F-4705-A005-8EBC8F258091}" type="slidenum">
              <a:rPr lang="en-US" smtClean="0"/>
              <a:t>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029C1D-931D-194B-3E58-77446CA162D1}"/>
              </a:ext>
            </a:extLst>
          </p:cNvPr>
          <p:cNvSpPr txBox="1"/>
          <p:nvPr/>
        </p:nvSpPr>
        <p:spPr>
          <a:xfrm>
            <a:off x="4098330" y="2833963"/>
            <a:ext cx="439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SIM flight with different departure procedures from </a:t>
            </a:r>
          </a:p>
          <a:p>
            <a:r>
              <a:rPr lang="en-US" sz="1200" u="sng" dirty="0"/>
              <a:t>standard . Single event equivalent level noise contours</a:t>
            </a:r>
            <a:endParaRPr lang="en-US" sz="12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B075EC7-4DEA-5AD7-C21F-A078DA1C317B}"/>
              </a:ext>
            </a:extLst>
          </p:cNvPr>
          <p:cNvCxnSpPr>
            <a:cxnSpLocks/>
          </p:cNvCxnSpPr>
          <p:nvPr/>
        </p:nvCxnSpPr>
        <p:spPr>
          <a:xfrm flipH="1" flipV="1">
            <a:off x="4158979" y="2719716"/>
            <a:ext cx="1082820" cy="18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7C94A1-9F5A-81F6-E6E7-4CDDD7DB5AE0}"/>
              </a:ext>
            </a:extLst>
          </p:cNvPr>
          <p:cNvCxnSpPr>
            <a:cxnSpLocks/>
          </p:cNvCxnSpPr>
          <p:nvPr/>
        </p:nvCxnSpPr>
        <p:spPr>
          <a:xfrm>
            <a:off x="6838641" y="3332206"/>
            <a:ext cx="7584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51DCB5D-3A57-4C6D-8D0D-A8699B780446}"/>
              </a:ext>
            </a:extLst>
          </p:cNvPr>
          <p:cNvGrpSpPr/>
          <p:nvPr/>
        </p:nvGrpSpPr>
        <p:grpSpPr>
          <a:xfrm>
            <a:off x="325648" y="406476"/>
            <a:ext cx="3748210" cy="5091554"/>
            <a:chOff x="325648" y="406476"/>
            <a:chExt cx="3748210" cy="50915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F3502D-AA87-444A-C6B1-520F0D218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648" y="406476"/>
              <a:ext cx="3748210" cy="509155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0C31F6-CCCC-A6F9-D87F-8E42209DE2DC}"/>
                </a:ext>
              </a:extLst>
            </p:cNvPr>
            <p:cNvSpPr/>
            <p:nvPr/>
          </p:nvSpPr>
          <p:spPr>
            <a:xfrm>
              <a:off x="3419062" y="4943058"/>
              <a:ext cx="586505" cy="469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16CA22A-216E-6461-537E-A1E27FF10E26}"/>
              </a:ext>
            </a:extLst>
          </p:cNvPr>
          <p:cNvGrpSpPr/>
          <p:nvPr/>
        </p:nvGrpSpPr>
        <p:grpSpPr>
          <a:xfrm>
            <a:off x="7666307" y="404328"/>
            <a:ext cx="4185794" cy="5298571"/>
            <a:chOff x="7666307" y="165792"/>
            <a:chExt cx="4185794" cy="523947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34B6E35-1BA2-C47B-0A43-F4400D751AA6}"/>
                </a:ext>
              </a:extLst>
            </p:cNvPr>
            <p:cNvGrpSpPr/>
            <p:nvPr/>
          </p:nvGrpSpPr>
          <p:grpSpPr>
            <a:xfrm>
              <a:off x="7666307" y="165792"/>
              <a:ext cx="4185794" cy="5239474"/>
              <a:chOff x="7666307" y="20020"/>
              <a:chExt cx="4185794" cy="5239474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B635183-C363-6AFF-E7C5-E360B94A7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6307" y="20020"/>
                <a:ext cx="4185794" cy="5239474"/>
              </a:xfrm>
              <a:prstGeom prst="rect">
                <a:avLst/>
              </a:prstGeom>
              <a:noFill/>
            </p:spPr>
          </p:pic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37AE61F-304C-9C4E-59B4-2FEA42C4A5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7130" y="1858919"/>
                <a:ext cx="1152939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1759A35-C3D5-DC68-B26B-98F21D5826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6398" y="2522733"/>
                <a:ext cx="75537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5623E65E-8119-A312-6E45-98BCCF3BC067}"/>
                  </a:ext>
                </a:extLst>
              </p:cNvPr>
              <p:cNvSpPr/>
              <p:nvPr/>
            </p:nvSpPr>
            <p:spPr>
              <a:xfrm>
                <a:off x="9370989" y="2297428"/>
                <a:ext cx="236965" cy="125895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E2AEDDD6-D8BF-8D38-8311-6A131B2F55C4}"/>
                  </a:ext>
                </a:extLst>
              </p:cNvPr>
              <p:cNvSpPr/>
              <p:nvPr/>
            </p:nvSpPr>
            <p:spPr>
              <a:xfrm rot="10800000">
                <a:off x="9856374" y="2284611"/>
                <a:ext cx="236965" cy="125895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4021A5D-1E45-033B-DD2B-BC3BE7263740}"/>
                </a:ext>
              </a:extLst>
            </p:cNvPr>
            <p:cNvSpPr/>
            <p:nvPr/>
          </p:nvSpPr>
          <p:spPr>
            <a:xfrm>
              <a:off x="10947804" y="4716909"/>
              <a:ext cx="586505" cy="469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805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5001A-CEA3-DF09-9F2A-A877F2251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EC90-784F-A5DE-7CE6-7C1042CBC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AWG Noise Mitigation Study Analysis </a:t>
            </a:r>
            <a:br>
              <a:rPr lang="en-US" dirty="0"/>
            </a:br>
            <a:r>
              <a:rPr lang="en-US" dirty="0"/>
              <a:t>2021-2023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00701-1CB2-8FBE-EB02-ADC0E2376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Objective was to determine alternative departure procedures… takeoff procedure options, multiple flight tracks, engine power cutbacks at different climb altitudes … which would result in lower community noise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Some actual commercial flight departures were used but deep analysis required a high volume of FOQA like flight management system data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Solution- Use B737-800 flight simulators (SIMs)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16 hours of SIM time was reserved and over 30 different departures were “flown”</a:t>
            </a:r>
          </a:p>
          <a:p>
            <a:r>
              <a:rPr lang="en-US" b="1" dirty="0"/>
              <a:t>Derivative value</a:t>
            </a:r>
            <a:r>
              <a:rPr lang="en-US" dirty="0"/>
              <a:t>- SIM data models generated noise contour maps which can be used for other analytical purposes-&gt; </a:t>
            </a:r>
          </a:p>
          <a:p>
            <a:pPr lvl="4"/>
            <a:r>
              <a:rPr lang="en-US" sz="2600" dirty="0"/>
              <a:t>Graphical Visual Analytical Models for FAA Noise Control Metrics to Replace / Supplement the 65DNL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721A21-9A35-7ED6-DF30-BB7D5A404189}"/>
              </a:ext>
            </a:extLst>
          </p:cNvPr>
          <p:cNvSpPr/>
          <p:nvPr/>
        </p:nvSpPr>
        <p:spPr>
          <a:xfrm>
            <a:off x="728870" y="4373218"/>
            <a:ext cx="10639510" cy="14709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DB73E-DF59-70A7-8994-EB18EBD0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Illustrative Noise Metric Model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9F418-A8A2-B5A2-6585-B013C8C11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Premise(s) of current deficiency of 65DNL and proposed alterative</a:t>
            </a:r>
          </a:p>
          <a:p>
            <a:pPr lvl="1"/>
            <a:r>
              <a:rPr lang="en-US" dirty="0"/>
              <a:t>65DNL time span (24 hours / 365 days) is not a valid time span model to use to measure community impact from aircraft noise</a:t>
            </a:r>
          </a:p>
          <a:p>
            <a:pPr lvl="1"/>
            <a:r>
              <a:rPr lang="en-US" dirty="0"/>
              <a:t>A proposed set of continuous smaller time window segments would be more appropriate measures of noise intensity impact</a:t>
            </a:r>
          </a:p>
          <a:p>
            <a:pPr marL="457200" lvl="1" indent="0">
              <a:buNone/>
            </a:pPr>
            <a:endParaRPr lang="en-US" sz="1300" dirty="0"/>
          </a:p>
          <a:p>
            <a:pPr lvl="2"/>
            <a:r>
              <a:rPr lang="en-US" sz="2200" dirty="0"/>
              <a:t>For example- the 1</a:t>
            </a:r>
            <a:r>
              <a:rPr lang="en-US" sz="2200" baseline="30000" dirty="0"/>
              <a:t>st</a:t>
            </a:r>
            <a:r>
              <a:rPr lang="en-US" sz="2200" dirty="0"/>
              <a:t> 4 hour period of heavy departure traffic at any high volume commercial airport, USA, and each 4 hour segment thereafter over the 24 hour day.</a:t>
            </a:r>
          </a:p>
          <a:p>
            <a:pPr lvl="2"/>
            <a:r>
              <a:rPr lang="en-US" sz="2200" i="1" u="sng" dirty="0"/>
              <a:t>Each 4 hour segment </a:t>
            </a:r>
            <a:r>
              <a:rPr lang="en-US" sz="2200" dirty="0"/>
              <a:t>could have a new control noise limit metric with math models generated similar to the 65DNL algorithm</a:t>
            </a:r>
          </a:p>
          <a:p>
            <a:pPr lvl="2"/>
            <a:r>
              <a:rPr lang="en-US" sz="2200" dirty="0"/>
              <a:t>New airport baselines could be set in 20XX.  Any new projects (Part 150 requirements) or programs (i.e., like NEXGEN) would be controlled by whether it negatively influenced the derived 4 hour metrics at that airport.</a:t>
            </a:r>
          </a:p>
        </p:txBody>
      </p:sp>
    </p:spTree>
    <p:extLst>
      <p:ext uri="{BB962C8B-B14F-4D97-AF65-F5344CB8AC3E}">
        <p14:creationId xmlns:p14="http://schemas.microsoft.com/office/powerpoint/2010/main" val="265933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5CE96-28E8-7AE2-A746-A5C944E43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289260-85BB-9E64-11A3-7BBD4F37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F35A-3643-460C-98F4-1229B8921ACB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4EA2A9-6CE1-F2CB-5050-3FA627BFC3B3}"/>
              </a:ext>
            </a:extLst>
          </p:cNvPr>
          <p:cNvSpPr txBox="1"/>
          <p:nvPr/>
        </p:nvSpPr>
        <p:spPr>
          <a:xfrm>
            <a:off x="554139" y="712255"/>
            <a:ext cx="11441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AWG submitted a response to the FAA’s request to the public on revisions to the “noise policy and noise metrics” used </a:t>
            </a:r>
          </a:p>
          <a:p>
            <a:r>
              <a:rPr lang="en-US" dirty="0"/>
              <a:t>in all federal programs and projects. This is a critical opportunity for real impact improvements.  The AWG response was </a:t>
            </a:r>
          </a:p>
          <a:p>
            <a:r>
              <a:rPr lang="en-US" dirty="0"/>
              <a:t>eighteen (18) pages and quite detailed.  Below is an excerpt of graphics used to illustrate an AWG recommendation.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4FD383-525B-FDE7-5201-84A423E6B219}"/>
              </a:ext>
            </a:extLst>
          </p:cNvPr>
          <p:cNvGrpSpPr/>
          <p:nvPr/>
        </p:nvGrpSpPr>
        <p:grpSpPr>
          <a:xfrm>
            <a:off x="2769703" y="1406769"/>
            <a:ext cx="7359035" cy="5300502"/>
            <a:chOff x="2769704" y="1635585"/>
            <a:chExt cx="7010400" cy="50716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02CC74-C20C-0C36-5C5B-E79A84D4A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704" y="1635585"/>
              <a:ext cx="7010400" cy="5071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7EA44F-A3C7-703D-20E1-F60B7EA2B1E9}"/>
                </a:ext>
              </a:extLst>
            </p:cNvPr>
            <p:cNvSpPr txBox="1"/>
            <p:nvPr/>
          </p:nvSpPr>
          <p:spPr>
            <a:xfrm>
              <a:off x="2915478" y="1859163"/>
              <a:ext cx="6096000" cy="3593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Illustration of Example of ISL Leq Metric Model Time Segments* 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16A40DE-2713-3804-D880-6827682EFEB8}"/>
              </a:ext>
            </a:extLst>
          </p:cNvPr>
          <p:cNvSpPr txBox="1"/>
          <p:nvPr/>
        </p:nvSpPr>
        <p:spPr>
          <a:xfrm>
            <a:off x="2319129" y="6414883"/>
            <a:ext cx="86271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Source of original top graphic- Report to Congress FAA Reauthorization Act of 2018 :Section 188, page 9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3161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1411</Words>
  <Application>Microsoft Office PowerPoint</Application>
  <PresentationFormat>Widescreen</PresentationFormat>
  <Paragraphs>142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 Tactical Approach to Mitigating Aircraft Noise Through Collaboration and Use of New Noise Metrics</vt:lpstr>
      <vt:lpstr>Objective</vt:lpstr>
      <vt:lpstr>PowerPoint Presentation</vt:lpstr>
      <vt:lpstr>Commercial Airline  B737-800 Departure from John Wayne Airport   Jan. 26, 2021  Procedure flown -STAYY3 -NADP-1,  -1200’ Throttle cutback from Take Off engine power to Climb</vt:lpstr>
      <vt:lpstr>Background on Data Source AWG Noise Mitigation Study Analysis  2021-2023</vt:lpstr>
      <vt:lpstr>PowerPoint Presentation</vt:lpstr>
      <vt:lpstr>AWG Noise Mitigation Study Analysis  2021-2023</vt:lpstr>
      <vt:lpstr>Proposed Illustrative Noise Metric Model example</vt:lpstr>
      <vt:lpstr>PowerPoint Presentation</vt:lpstr>
      <vt:lpstr>PowerPoint Presentation</vt:lpstr>
      <vt:lpstr>Proposal- FAA define a new noise control metric</vt:lpstr>
      <vt:lpstr>PowerPoint Presentation</vt:lpstr>
      <vt:lpstr>PowerPoint Presentation</vt:lpstr>
      <vt:lpstr>Model Analysis</vt:lpstr>
      <vt:lpstr>PowerPoint Presentation</vt:lpstr>
      <vt:lpstr>Drill down for a departure comparison of current and proposed new metrics</vt:lpstr>
      <vt:lpstr>Model Analysis</vt:lpstr>
      <vt:lpstr>Closing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Beale</dc:creator>
  <cp:lastModifiedBy>Ann Beale</cp:lastModifiedBy>
  <cp:revision>104</cp:revision>
  <cp:lastPrinted>2024-02-27T19:03:11Z</cp:lastPrinted>
  <dcterms:created xsi:type="dcterms:W3CDTF">2024-02-07T20:43:12Z</dcterms:created>
  <dcterms:modified xsi:type="dcterms:W3CDTF">2024-02-29T01:33:44Z</dcterms:modified>
</cp:coreProperties>
</file>