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273" r:id="rId3"/>
    <p:sldId id="349" r:id="rId4"/>
    <p:sldId id="332" r:id="rId5"/>
    <p:sldId id="334" r:id="rId6"/>
    <p:sldId id="333" r:id="rId7"/>
    <p:sldId id="335" r:id="rId8"/>
    <p:sldId id="341" r:id="rId9"/>
    <p:sldId id="338" r:id="rId10"/>
    <p:sldId id="339" r:id="rId11"/>
    <p:sldId id="342" r:id="rId12"/>
    <p:sldId id="344" r:id="rId13"/>
    <p:sldId id="345" r:id="rId14"/>
    <p:sldId id="346" r:id="rId15"/>
    <p:sldId id="268" r:id="rId16"/>
    <p:sldId id="288" r:id="rId17"/>
    <p:sldId id="336" r:id="rId18"/>
    <p:sldId id="301" r:id="rId19"/>
    <p:sldId id="337" r:id="rId20"/>
    <p:sldId id="286" r:id="rId21"/>
    <p:sldId id="299" r:id="rId22"/>
    <p:sldId id="284" r:id="rId23"/>
    <p:sldId id="292" r:id="rId24"/>
    <p:sldId id="294" r:id="rId25"/>
    <p:sldId id="293" r:id="rId26"/>
    <p:sldId id="290" r:id="rId2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8FE0C67-5930-4555-9F83-E60CC5FECE9E}">
          <p14:sldIdLst>
            <p14:sldId id="265"/>
          </p14:sldIdLst>
        </p14:section>
        <p14:section name="Context" id="{50CE9DC3-EDD9-45E6-8E3E-A0C9A893CC0C}">
          <p14:sldIdLst>
            <p14:sldId id="273"/>
            <p14:sldId id="349"/>
          </p14:sldIdLst>
        </p14:section>
        <p14:section name="Paper" id="{91B566BF-770F-41C7-9D6F-622F00451C69}">
          <p14:sldIdLst>
            <p14:sldId id="332"/>
            <p14:sldId id="334"/>
            <p14:sldId id="333"/>
            <p14:sldId id="335"/>
            <p14:sldId id="341"/>
            <p14:sldId id="338"/>
            <p14:sldId id="339"/>
            <p14:sldId id="342"/>
            <p14:sldId id="344"/>
            <p14:sldId id="345"/>
            <p14:sldId id="346"/>
          </p14:sldIdLst>
        </p14:section>
        <p14:section name="V. Discussion" id="{D259ECBE-369C-4F85-B958-8C28485B82BD}">
          <p14:sldIdLst>
            <p14:sldId id="268"/>
          </p14:sldIdLst>
        </p14:section>
        <p14:section name="Extra" id="{EBD75B02-394F-4F5F-8700-CA1A1D5D4880}">
          <p14:sldIdLst>
            <p14:sldId id="288"/>
            <p14:sldId id="336"/>
            <p14:sldId id="301"/>
            <p14:sldId id="337"/>
            <p14:sldId id="286"/>
            <p14:sldId id="299"/>
            <p14:sldId id="284"/>
            <p14:sldId id="292"/>
            <p14:sldId id="294"/>
            <p14:sldId id="293"/>
            <p14:sldId id="290"/>
          </p14:sldIdLst>
        </p14:section>
      </p14:sectionLst>
    </p:ext>
    <p:ext uri="{EFAFB233-063F-42B5-8137-9DF3F51BA10A}">
      <p15:sldGuideLst xmlns:p15="http://schemas.microsoft.com/office/powerpoint/2012/main">
        <p15:guide id="1" orient="horz" pos="2184" userDrawn="1">
          <p15:clr>
            <a:srgbClr val="A4A3A4"/>
          </p15:clr>
        </p15:guide>
        <p15:guide id="2" pos="3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2186" autoAdjust="0"/>
  </p:normalViewPr>
  <p:slideViewPr>
    <p:cSldViewPr snapToGrid="0" showGuides="1">
      <p:cViewPr varScale="1">
        <p:scale>
          <a:sx n="50" d="100"/>
          <a:sy n="50" d="100"/>
        </p:scale>
        <p:origin x="1733" y="43"/>
      </p:cViewPr>
      <p:guideLst>
        <p:guide orient="horz" pos="2184"/>
        <p:guide pos="3552"/>
      </p:guideLst>
    </p:cSldViewPr>
  </p:slideViewPr>
  <p:notesTextViewPr>
    <p:cViewPr>
      <p:scale>
        <a:sx n="99" d="100"/>
        <a:sy n="99"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521E706B-66A0-45B1-A329-48E0F8DDDF8E}" type="datetimeFigureOut">
              <a:rPr lang="en-US" smtClean="0"/>
              <a:t>3/5/2024</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769EFF9F-58F1-4C78-9871-23B57933FC62}" type="slidenum">
              <a:rPr lang="en-US" smtClean="0"/>
              <a:t>‹#›</a:t>
            </a:fld>
            <a:endParaRPr lang="en-US"/>
          </a:p>
        </p:txBody>
      </p:sp>
    </p:spTree>
    <p:extLst>
      <p:ext uri="{BB962C8B-B14F-4D97-AF65-F5344CB8AC3E}">
        <p14:creationId xmlns:p14="http://schemas.microsoft.com/office/powerpoint/2010/main" val="229720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769EFF9F-58F1-4C78-9871-23B57933FC62}" type="slidenum">
              <a:rPr lang="en-US" smtClean="0"/>
              <a:t>1</a:t>
            </a:fld>
            <a:endParaRPr lang="en-US"/>
          </a:p>
        </p:txBody>
      </p:sp>
    </p:spTree>
    <p:extLst>
      <p:ext uri="{BB962C8B-B14F-4D97-AF65-F5344CB8AC3E}">
        <p14:creationId xmlns:p14="http://schemas.microsoft.com/office/powerpoint/2010/main" val="143394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10</a:t>
            </a:fld>
            <a:endParaRPr lang="en-US"/>
          </a:p>
        </p:txBody>
      </p:sp>
    </p:spTree>
    <p:extLst>
      <p:ext uri="{BB962C8B-B14F-4D97-AF65-F5344CB8AC3E}">
        <p14:creationId xmlns:p14="http://schemas.microsoft.com/office/powerpoint/2010/main" val="412916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11</a:t>
            </a:fld>
            <a:endParaRPr lang="en-US"/>
          </a:p>
        </p:txBody>
      </p:sp>
    </p:spTree>
    <p:extLst>
      <p:ext uri="{BB962C8B-B14F-4D97-AF65-F5344CB8AC3E}">
        <p14:creationId xmlns:p14="http://schemas.microsoft.com/office/powerpoint/2010/main" val="954404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12</a:t>
            </a:fld>
            <a:endParaRPr lang="en-US"/>
          </a:p>
        </p:txBody>
      </p:sp>
    </p:spTree>
    <p:extLst>
      <p:ext uri="{BB962C8B-B14F-4D97-AF65-F5344CB8AC3E}">
        <p14:creationId xmlns:p14="http://schemas.microsoft.com/office/powerpoint/2010/main" val="404621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13</a:t>
            </a:fld>
            <a:endParaRPr lang="en-US"/>
          </a:p>
        </p:txBody>
      </p:sp>
    </p:spTree>
    <p:extLst>
      <p:ext uri="{BB962C8B-B14F-4D97-AF65-F5344CB8AC3E}">
        <p14:creationId xmlns:p14="http://schemas.microsoft.com/office/powerpoint/2010/main" val="242541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and Research Directions</a:t>
            </a:r>
          </a:p>
          <a:p>
            <a:r>
              <a:rPr lang="en-US" baseline="0" dirty="0"/>
              <a:t>Need for aviation urbanism scholars.</a:t>
            </a:r>
          </a:p>
          <a:p>
            <a:r>
              <a:rPr lang="en-US" baseline="0" dirty="0"/>
              <a:t>Operationalize environmental justice with mixed-methods analysis.</a:t>
            </a:r>
          </a:p>
          <a:p>
            <a:r>
              <a:rPr lang="en-US" baseline="0" dirty="0"/>
              <a:t>Guidance for environmental justice analysis in NEPA.</a:t>
            </a:r>
          </a:p>
          <a:p>
            <a:r>
              <a:rPr lang="en-US" baseline="0" dirty="0"/>
              <a:t>Regional thinking is key for the airport to develop as a ‘good neighbor’.</a:t>
            </a:r>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14</a:t>
            </a:fld>
            <a:endParaRPr lang="en-US"/>
          </a:p>
        </p:txBody>
      </p:sp>
    </p:spTree>
    <p:extLst>
      <p:ext uri="{BB962C8B-B14F-4D97-AF65-F5344CB8AC3E}">
        <p14:creationId xmlns:p14="http://schemas.microsoft.com/office/powerpoint/2010/main" val="3964167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EFF9F-58F1-4C78-9871-23B57933FC62}" type="slidenum">
              <a:rPr lang="en-US" smtClean="0"/>
              <a:t>15</a:t>
            </a:fld>
            <a:endParaRPr lang="en-US"/>
          </a:p>
        </p:txBody>
      </p:sp>
    </p:spTree>
    <p:extLst>
      <p:ext uri="{BB962C8B-B14F-4D97-AF65-F5344CB8AC3E}">
        <p14:creationId xmlns:p14="http://schemas.microsoft.com/office/powerpoint/2010/main" val="417189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In this figure, the airports are ordered from most annual operations to fewest annual operations. The following airports have at least one average hourly peak ≥90%: ORD, ATL, LAX, PHX, STL, MSP, LAS, IAH, EWR, PHL, BOS, SEA, LGA, CVG, SAN. CLE, JFK. The following airports have a flat line near 90%: LAX, PHX, EWR, LGA, SAN, JFK.</a:t>
            </a:r>
          </a:p>
          <a:p>
            <a:pPr defTabSz="929579">
              <a:defRPr/>
            </a:pPr>
            <a:endParaRPr lang="en-US" dirty="0"/>
          </a:p>
          <a:p>
            <a:pPr defTabSz="929579">
              <a:defRPr/>
            </a:pPr>
            <a:r>
              <a:rPr lang="en-US" dirty="0"/>
              <a:t>If anyone asks about Honolulu… I think it is because an air force base merged into a joint airport that year, so capacity jumped even though those runways were not used. It’s something I have to figure out if I ever press forward with publishing results of this chart.  “Hickam AFB now consists of 2,850 acres of land and facilities valued at more than $444 million. Sharing its runways with adjacent Honolulu International Airport (HNL), Hickam and the HNL constitute a single airport complex operated under a joint-use agreement.”… http://aviation.hawaii.gov/airfields-airports/oahu/hickam-fieldair-force-base/ </a:t>
            </a:r>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16</a:t>
            </a:fld>
            <a:endParaRPr lang="en-US"/>
          </a:p>
        </p:txBody>
      </p:sp>
    </p:spTree>
    <p:extLst>
      <p:ext uri="{BB962C8B-B14F-4D97-AF65-F5344CB8AC3E}">
        <p14:creationId xmlns:p14="http://schemas.microsoft.com/office/powerpoint/2010/main" val="202565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17</a:t>
            </a:fld>
            <a:endParaRPr lang="en-US"/>
          </a:p>
        </p:txBody>
      </p:sp>
    </p:spTree>
    <p:extLst>
      <p:ext uri="{BB962C8B-B14F-4D97-AF65-F5344CB8AC3E}">
        <p14:creationId xmlns:p14="http://schemas.microsoft.com/office/powerpoint/2010/main" val="330258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within that boundary are likely to experience harmful environmental impacts from airport operations, although some neighborhoods within that area will be more negatively impacted than others. Thus, the geographic area of adverse environmental impacts is defined as the subset of census block groups whose centroid falls within a 0-</a:t>
            </a:r>
            <a:r>
              <a:rPr lang="en-US" dirty="0" err="1"/>
              <a:t>5km</a:t>
            </a:r>
            <a:r>
              <a:rPr lang="en-US" dirty="0"/>
              <a:t> radius of one of the 50 airports in the sample. </a:t>
            </a:r>
          </a:p>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18</a:t>
            </a:fld>
            <a:endParaRPr lang="en-US"/>
          </a:p>
        </p:txBody>
      </p:sp>
    </p:spTree>
    <p:extLst>
      <p:ext uri="{BB962C8B-B14F-4D97-AF65-F5344CB8AC3E}">
        <p14:creationId xmlns:p14="http://schemas.microsoft.com/office/powerpoint/2010/main" val="2389702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IAH, LAX, PDX, PHL, SEA</a:t>
            </a:r>
          </a:p>
        </p:txBody>
      </p:sp>
      <p:sp>
        <p:nvSpPr>
          <p:cNvPr id="4" name="Slide Number Placeholder 3"/>
          <p:cNvSpPr>
            <a:spLocks noGrp="1"/>
          </p:cNvSpPr>
          <p:nvPr>
            <p:ph type="sldNum" sz="quarter" idx="10"/>
          </p:nvPr>
        </p:nvSpPr>
        <p:spPr/>
        <p:txBody>
          <a:bodyPr/>
          <a:lstStyle/>
          <a:p>
            <a:fld id="{769EFF9F-58F1-4C78-9871-23B57933FC62}" type="slidenum">
              <a:rPr lang="en-US" smtClean="0"/>
              <a:t>19</a:t>
            </a:fld>
            <a:endParaRPr lang="en-US"/>
          </a:p>
        </p:txBody>
      </p:sp>
    </p:spTree>
    <p:extLst>
      <p:ext uri="{BB962C8B-B14F-4D97-AF65-F5344CB8AC3E}">
        <p14:creationId xmlns:p14="http://schemas.microsoft.com/office/powerpoint/2010/main" val="18489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69EFF9F-58F1-4C78-9871-23B57933FC62}" type="slidenum">
              <a:rPr lang="en-US" smtClean="0"/>
              <a:t>2</a:t>
            </a:fld>
            <a:endParaRPr lang="en-US"/>
          </a:p>
        </p:txBody>
      </p:sp>
    </p:spTree>
    <p:extLst>
      <p:ext uri="{BB962C8B-B14F-4D97-AF65-F5344CB8AC3E}">
        <p14:creationId xmlns:p14="http://schemas.microsoft.com/office/powerpoint/2010/main" val="2070596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 vs PHX</a:t>
            </a:r>
          </a:p>
        </p:txBody>
      </p:sp>
      <p:sp>
        <p:nvSpPr>
          <p:cNvPr id="4" name="Slide Number Placeholder 3"/>
          <p:cNvSpPr>
            <a:spLocks noGrp="1"/>
          </p:cNvSpPr>
          <p:nvPr>
            <p:ph type="sldNum" sz="quarter" idx="5"/>
          </p:nvPr>
        </p:nvSpPr>
        <p:spPr/>
        <p:txBody>
          <a:bodyPr/>
          <a:lstStyle/>
          <a:p>
            <a:fld id="{769EFF9F-58F1-4C78-9871-23B57933FC62}" type="slidenum">
              <a:rPr lang="en-US" smtClean="0"/>
              <a:t>20</a:t>
            </a:fld>
            <a:endParaRPr lang="en-US"/>
          </a:p>
        </p:txBody>
      </p:sp>
    </p:spTree>
    <p:extLst>
      <p:ext uri="{BB962C8B-B14F-4D97-AF65-F5344CB8AC3E}">
        <p14:creationId xmlns:p14="http://schemas.microsoft.com/office/powerpoint/2010/main" val="2724579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9579">
              <a:defRPr/>
            </a:pPr>
            <a:r>
              <a:rPr lang="en-US" dirty="0"/>
              <a:t>within that boundary are likely to experience harmful environmental impacts from airport operations, although some neighborhoods within that area will be more negatively impacted than others. Thus, the geographic area of adverse environmental impacts is defined as the subset of census block groups whose centroid falls within a 0-5km radius of one of the 50 airports in the sample. </a:t>
            </a:r>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21</a:t>
            </a:fld>
            <a:endParaRPr lang="en-US"/>
          </a:p>
        </p:txBody>
      </p:sp>
    </p:spTree>
    <p:extLst>
      <p:ext uri="{BB962C8B-B14F-4D97-AF65-F5344CB8AC3E}">
        <p14:creationId xmlns:p14="http://schemas.microsoft.com/office/powerpoint/2010/main" val="2233008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EFF9F-58F1-4C78-9871-23B57933FC62}" type="slidenum">
              <a:rPr lang="en-US" smtClean="0"/>
              <a:t>22</a:t>
            </a:fld>
            <a:endParaRPr lang="en-US"/>
          </a:p>
        </p:txBody>
      </p:sp>
    </p:spTree>
    <p:extLst>
      <p:ext uri="{BB962C8B-B14F-4D97-AF65-F5344CB8AC3E}">
        <p14:creationId xmlns:p14="http://schemas.microsoft.com/office/powerpoint/2010/main" val="90455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 airport environment</a:t>
            </a:r>
            <a:r>
              <a:rPr lang="en-US" baseline="0" dirty="0"/>
              <a:t> </a:t>
            </a:r>
          </a:p>
          <a:p>
            <a:r>
              <a:rPr lang="en-US" baseline="0" dirty="0"/>
              <a:t>Green = broader area included at least as a scenario</a:t>
            </a:r>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25</a:t>
            </a:fld>
            <a:endParaRPr lang="en-US"/>
          </a:p>
        </p:txBody>
      </p:sp>
    </p:spTree>
    <p:extLst>
      <p:ext uri="{BB962C8B-B14F-4D97-AF65-F5344CB8AC3E}">
        <p14:creationId xmlns:p14="http://schemas.microsoft.com/office/powerpoint/2010/main" val="206110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airports with most obvious</a:t>
            </a:r>
            <a:r>
              <a:rPr lang="en-US" baseline="0" dirty="0"/>
              <a:t> potential for environmental justice issues</a:t>
            </a:r>
          </a:p>
          <a:p>
            <a:pPr defTabSz="929579">
              <a:defRPr/>
            </a:pPr>
            <a:r>
              <a:rPr lang="en-US" baseline="0" dirty="0"/>
              <a:t>Disproportionate concentration/proportion in all 3 dimensions of protected groups (race, income, nationality of origin)  -ATL, CLT, PHX</a:t>
            </a:r>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26</a:t>
            </a:fld>
            <a:endParaRPr lang="en-US"/>
          </a:p>
        </p:txBody>
      </p:sp>
    </p:spTree>
    <p:extLst>
      <p:ext uri="{BB962C8B-B14F-4D97-AF65-F5344CB8AC3E}">
        <p14:creationId xmlns:p14="http://schemas.microsoft.com/office/powerpoint/2010/main" val="1032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3</a:t>
            </a:fld>
            <a:endParaRPr lang="en-US"/>
          </a:p>
        </p:txBody>
      </p:sp>
    </p:spTree>
    <p:extLst>
      <p:ext uri="{BB962C8B-B14F-4D97-AF65-F5344CB8AC3E}">
        <p14:creationId xmlns:p14="http://schemas.microsoft.com/office/powerpoint/2010/main" val="129536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Proxima Nova Lt" panose="02000506030000020004" pitchFamily="50" charset="0"/>
            </a:endParaRPr>
          </a:p>
        </p:txBody>
      </p:sp>
      <p:sp>
        <p:nvSpPr>
          <p:cNvPr id="4" name="Slide Number Placeholder 3"/>
          <p:cNvSpPr>
            <a:spLocks noGrp="1"/>
          </p:cNvSpPr>
          <p:nvPr>
            <p:ph type="sldNum" sz="quarter" idx="10"/>
          </p:nvPr>
        </p:nvSpPr>
        <p:spPr/>
        <p:txBody>
          <a:bodyPr/>
          <a:lstStyle/>
          <a:p>
            <a:fld id="{769EFF9F-58F1-4C78-9871-23B57933FC62}" type="slidenum">
              <a:rPr lang="en-US" smtClean="0"/>
              <a:t>4</a:t>
            </a:fld>
            <a:endParaRPr lang="en-US"/>
          </a:p>
        </p:txBody>
      </p:sp>
    </p:spTree>
    <p:extLst>
      <p:ext uri="{BB962C8B-B14F-4D97-AF65-F5344CB8AC3E}">
        <p14:creationId xmlns:p14="http://schemas.microsoft.com/office/powerpoint/2010/main" val="415211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5</a:t>
            </a:fld>
            <a:endParaRPr lang="en-US"/>
          </a:p>
        </p:txBody>
      </p:sp>
    </p:spTree>
    <p:extLst>
      <p:ext uri="{BB962C8B-B14F-4D97-AF65-F5344CB8AC3E}">
        <p14:creationId xmlns:p14="http://schemas.microsoft.com/office/powerpoint/2010/main" val="233097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6</a:t>
            </a:fld>
            <a:endParaRPr lang="en-US"/>
          </a:p>
        </p:txBody>
      </p:sp>
    </p:spTree>
    <p:extLst>
      <p:ext uri="{BB962C8B-B14F-4D97-AF65-F5344CB8AC3E}">
        <p14:creationId xmlns:p14="http://schemas.microsoft.com/office/powerpoint/2010/main" val="340464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7</a:t>
            </a:fld>
            <a:endParaRPr lang="en-US"/>
          </a:p>
        </p:txBody>
      </p:sp>
    </p:spTree>
    <p:extLst>
      <p:ext uri="{BB962C8B-B14F-4D97-AF65-F5344CB8AC3E}">
        <p14:creationId xmlns:p14="http://schemas.microsoft.com/office/powerpoint/2010/main" val="91404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minority to racialized groups</a:t>
            </a:r>
          </a:p>
        </p:txBody>
      </p:sp>
      <p:sp>
        <p:nvSpPr>
          <p:cNvPr id="4" name="Slide Number Placeholder 3"/>
          <p:cNvSpPr>
            <a:spLocks noGrp="1"/>
          </p:cNvSpPr>
          <p:nvPr>
            <p:ph type="sldNum" sz="quarter" idx="10"/>
          </p:nvPr>
        </p:nvSpPr>
        <p:spPr/>
        <p:txBody>
          <a:bodyPr/>
          <a:lstStyle/>
          <a:p>
            <a:fld id="{769EFF9F-58F1-4C78-9871-23B57933FC62}" type="slidenum">
              <a:rPr lang="en-US" smtClean="0"/>
              <a:t>8</a:t>
            </a:fld>
            <a:endParaRPr lang="en-US"/>
          </a:p>
        </p:txBody>
      </p:sp>
    </p:spTree>
    <p:extLst>
      <p:ext uri="{BB962C8B-B14F-4D97-AF65-F5344CB8AC3E}">
        <p14:creationId xmlns:p14="http://schemas.microsoft.com/office/powerpoint/2010/main" val="206791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69EFF9F-58F1-4C78-9871-23B57933FC62}" type="slidenum">
              <a:rPr lang="en-US" smtClean="0"/>
              <a:t>9</a:t>
            </a:fld>
            <a:endParaRPr lang="en-US"/>
          </a:p>
        </p:txBody>
      </p:sp>
    </p:spTree>
    <p:extLst>
      <p:ext uri="{BB962C8B-B14F-4D97-AF65-F5344CB8AC3E}">
        <p14:creationId xmlns:p14="http://schemas.microsoft.com/office/powerpoint/2010/main" val="160008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6FD0BB-4797-4235-9AD6-04C07DA588AC}" type="datetime1">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425612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B51B1-13D5-41AB-A393-EC92FF2D16C7}" type="datetime1">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221893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A43F50-319A-4EC3-9939-ACB15DE8ECF2}" type="datetime1">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72911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359C2-0DED-461B-B29E-A8F78A9B94CE}" type="datetime1">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374246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DAF92-68C6-48E6-8D3D-51847F2D987E}" type="datetime1">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325385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1DA678-8F95-4585-92B2-0F50D0D3A3C1}" type="datetime1">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61988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E58D5D-379F-4F3E-AFFF-DF52804EDF08}" type="datetime1">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2687934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6D9025-FE4A-4FE6-8321-260F7FDF9995}" type="datetime1">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216544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4980D-341E-4670-8DA3-BC3609B38370}" type="datetime1">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285921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DF5543-585E-4500-A898-B63CF397A1CB}" type="datetime1">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121841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2784EA-2B08-4B16-8404-661FA03799FA}" type="datetime1">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BE831-1D4E-4C05-8C23-9AD51000F0BD}" type="slidenum">
              <a:rPr lang="en-US" smtClean="0"/>
              <a:t>‹#›</a:t>
            </a:fld>
            <a:endParaRPr lang="en-US"/>
          </a:p>
        </p:txBody>
      </p:sp>
    </p:spTree>
    <p:extLst>
      <p:ext uri="{BB962C8B-B14F-4D97-AF65-F5344CB8AC3E}">
        <p14:creationId xmlns:p14="http://schemas.microsoft.com/office/powerpoint/2010/main" val="165060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A3AD5-95A3-4FFD-8BC7-92C64AE9A9CE}" type="datetime1">
              <a:rPr lang="en-US" smtClean="0"/>
              <a:t>3/5/2024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E831-1D4E-4C05-8C23-9AD51000F0BD}" type="slidenum">
              <a:rPr lang="en-US" smtClean="0"/>
              <a:t>‹#›</a:t>
            </a:fld>
            <a:endParaRPr lang="en-US"/>
          </a:p>
        </p:txBody>
      </p:sp>
    </p:spTree>
    <p:extLst>
      <p:ext uri="{BB962C8B-B14F-4D97-AF65-F5344CB8AC3E}">
        <p14:creationId xmlns:p14="http://schemas.microsoft.com/office/powerpoint/2010/main" val="4224888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mailto:Woodburn.26@osu.edu"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thrivancegroup.com/vision" TargetMode="External"/><Relationship Id="rId4" Type="http://schemas.openxmlformats.org/officeDocument/2006/relationships/hyperlink" Target="https://doi.org/10.1080/01441647.2016.125766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oi.org/10.1016/j.trd.2020.10228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95000"/>
              <a:lumOff val="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
          <p:cNvSpPr/>
          <p:nvPr/>
        </p:nvSpPr>
        <p:spPr>
          <a:xfrm>
            <a:off x="2" y="-24105"/>
            <a:ext cx="9809575" cy="6858000"/>
          </a:xfrm>
          <a:custGeom>
            <a:avLst/>
            <a:gdLst>
              <a:gd name="connsiteX0" fmla="*/ 0 w 7357181"/>
              <a:gd name="connsiteY0" fmla="*/ 0 h 6858000"/>
              <a:gd name="connsiteX1" fmla="*/ 7357181 w 7357181"/>
              <a:gd name="connsiteY1" fmla="*/ 0 h 6858000"/>
              <a:gd name="connsiteX2" fmla="*/ 7357181 w 7357181"/>
              <a:gd name="connsiteY2" fmla="*/ 6858000 h 6858000"/>
              <a:gd name="connsiteX3" fmla="*/ 0 w 7357181"/>
              <a:gd name="connsiteY3" fmla="*/ 6858000 h 6858000"/>
              <a:gd name="connsiteX4" fmla="*/ 0 w 7357181"/>
              <a:gd name="connsiteY4" fmla="*/ 0 h 6858000"/>
              <a:gd name="connsiteX0" fmla="*/ 0 w 7357181"/>
              <a:gd name="connsiteY0" fmla="*/ 0 h 6858000"/>
              <a:gd name="connsiteX1" fmla="*/ 5688435 w 7357181"/>
              <a:gd name="connsiteY1" fmla="*/ 0 h 6858000"/>
              <a:gd name="connsiteX2" fmla="*/ 7357181 w 7357181"/>
              <a:gd name="connsiteY2" fmla="*/ 0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5688435 w 7357181"/>
              <a:gd name="connsiteY1" fmla="*/ 0 h 6858000"/>
              <a:gd name="connsiteX2" fmla="*/ 5226642 w 7357181"/>
              <a:gd name="connsiteY2" fmla="*/ 3411288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1511319 w 7357181"/>
              <a:gd name="connsiteY1" fmla="*/ 20992 h 6858000"/>
              <a:gd name="connsiteX2" fmla="*/ 5226642 w 7357181"/>
              <a:gd name="connsiteY2" fmla="*/ 3411288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2749761 w 7357181"/>
              <a:gd name="connsiteY1" fmla="*/ 31488 h 6858000"/>
              <a:gd name="connsiteX2" fmla="*/ 5226642 w 7357181"/>
              <a:gd name="connsiteY2" fmla="*/ 3411288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2749761 w 7357181"/>
              <a:gd name="connsiteY1" fmla="*/ 31488 h 6858000"/>
              <a:gd name="connsiteX2" fmla="*/ 4114144 w 7357181"/>
              <a:gd name="connsiteY2" fmla="*/ 3715680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2749761 w 7357181"/>
              <a:gd name="connsiteY1" fmla="*/ 31488 h 6858000"/>
              <a:gd name="connsiteX2" fmla="*/ 4974756 w 7357181"/>
              <a:gd name="connsiteY2" fmla="*/ 3316822 h 6858000"/>
              <a:gd name="connsiteX3" fmla="*/ 7357181 w 7357181"/>
              <a:gd name="connsiteY3" fmla="*/ 6858000 h 6858000"/>
              <a:gd name="connsiteX4" fmla="*/ 0 w 7357181"/>
              <a:gd name="connsiteY4" fmla="*/ 6858000 h 6858000"/>
              <a:gd name="connsiteX5" fmla="*/ 0 w 7357181"/>
              <a:gd name="connsiteY5" fmla="*/ 0 h 6858000"/>
              <a:gd name="connsiteX0" fmla="*/ 0 w 7357181"/>
              <a:gd name="connsiteY0" fmla="*/ 0 h 6858000"/>
              <a:gd name="connsiteX1" fmla="*/ 2749761 w 7357181"/>
              <a:gd name="connsiteY1" fmla="*/ 31488 h 6858000"/>
              <a:gd name="connsiteX2" fmla="*/ 7357181 w 7357181"/>
              <a:gd name="connsiteY2" fmla="*/ 6858000 h 6858000"/>
              <a:gd name="connsiteX3" fmla="*/ 0 w 7357181"/>
              <a:gd name="connsiteY3" fmla="*/ 6858000 h 6858000"/>
              <a:gd name="connsiteX4" fmla="*/ 0 w 735718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7181" h="6858000">
                <a:moveTo>
                  <a:pt x="0" y="0"/>
                </a:moveTo>
                <a:lnTo>
                  <a:pt x="2749761" y="31488"/>
                </a:lnTo>
                <a:lnTo>
                  <a:pt x="7357181" y="6858000"/>
                </a:lnTo>
                <a:lnTo>
                  <a:pt x="0" y="6858000"/>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22814" y="3535004"/>
            <a:ext cx="11161679" cy="1362075"/>
          </a:xfrm>
          <a:prstGeom prst="rect">
            <a:avLst/>
          </a:prstGeom>
        </p:spPr>
        <p:txBody>
          <a:bodyPr anchor="t">
            <a:noAutofit/>
          </a:bodyPr>
          <a:lstStyle>
            <a:lvl1pPr algn="l" defTabSz="914400" rtl="0" eaLnBrk="1" latinLnBrk="0" hangingPunct="1">
              <a:lnSpc>
                <a:spcPct val="90000"/>
              </a:lnSpc>
              <a:spcBef>
                <a:spcPct val="0"/>
              </a:spcBef>
              <a:buNone/>
              <a:defRPr sz="4400" b="0" kern="1200" cap="all">
                <a:solidFill>
                  <a:srgbClr val="FFFFFF"/>
                </a:solidFill>
                <a:latin typeface="+mj-lt"/>
                <a:ea typeface="+mj-ea"/>
                <a:cs typeface="+mj-cs"/>
              </a:defRPr>
            </a:lvl1pPr>
          </a:lstStyle>
          <a:p>
            <a:pPr algn="r"/>
            <a:endParaRPr lang="en-US" sz="2400" dirty="0">
              <a:latin typeface="Proxima Nova Th" panose="02000506030000020004" pitchFamily="50" charset="0"/>
            </a:endParaRPr>
          </a:p>
          <a:p>
            <a:pPr algn="r"/>
            <a:r>
              <a:rPr lang="en-US" sz="2400" dirty="0">
                <a:latin typeface="Proxima Nova Th" panose="02000506030000020004" pitchFamily="50" charset="0"/>
              </a:rPr>
              <a:t>Government accountability Office</a:t>
            </a:r>
          </a:p>
          <a:p>
            <a:pPr algn="r"/>
            <a:r>
              <a:rPr lang="en-US" sz="2400" dirty="0">
                <a:latin typeface="Proxima Nova Th" panose="02000506030000020004" pitchFamily="50" charset="0"/>
              </a:rPr>
              <a:t>March 05, 2024, 4pm</a:t>
            </a:r>
          </a:p>
          <a:p>
            <a:pPr algn="r"/>
            <a:r>
              <a:rPr lang="en-US" sz="2400" dirty="0">
                <a:latin typeface="Proxima Nova Th" panose="02000506030000020004" pitchFamily="50" charset="0"/>
              </a:rPr>
              <a:t>Dr. Amber Woodburn McNair</a:t>
            </a:r>
          </a:p>
          <a:p>
            <a:pPr algn="r"/>
            <a:endParaRPr lang="en-US" sz="4000" dirty="0">
              <a:latin typeface="Proxima Nova Th" panose="02000506030000020004" pitchFamily="50" charset="0"/>
            </a:endParaRPr>
          </a:p>
        </p:txBody>
      </p:sp>
      <p:sp>
        <p:nvSpPr>
          <p:cNvPr id="5" name="Text Placeholder 2"/>
          <p:cNvSpPr txBox="1">
            <a:spLocks/>
          </p:cNvSpPr>
          <p:nvPr/>
        </p:nvSpPr>
        <p:spPr>
          <a:xfrm>
            <a:off x="2717074" y="2082201"/>
            <a:ext cx="8967419" cy="1500187"/>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r"/>
            <a:r>
              <a:rPr lang="en-US" dirty="0">
                <a:latin typeface="Proxima Nova Rg" panose="02000506030000020004" pitchFamily="50" charset="0"/>
              </a:rPr>
              <a:t>Environmental Justice in Airport Planning Practice</a:t>
            </a:r>
          </a:p>
        </p:txBody>
      </p:sp>
      <p:pic>
        <p:nvPicPr>
          <p:cNvPr id="6" name="Picture 5"/>
          <p:cNvPicPr>
            <a:picLocks noChangeAspect="1"/>
          </p:cNvPicPr>
          <p:nvPr/>
        </p:nvPicPr>
        <p:blipFill>
          <a:blip r:embed="rId3"/>
          <a:stretch>
            <a:fillRect/>
          </a:stretch>
        </p:blipFill>
        <p:spPr>
          <a:xfrm>
            <a:off x="632631" y="5641785"/>
            <a:ext cx="4066384" cy="585267"/>
          </a:xfrm>
          <a:prstGeom prst="rect">
            <a:avLst/>
          </a:prstGeom>
        </p:spPr>
      </p:pic>
      <p:pic>
        <p:nvPicPr>
          <p:cNvPr id="7" name="Picture 6"/>
          <p:cNvPicPr>
            <a:picLocks noChangeAspect="1"/>
          </p:cNvPicPr>
          <p:nvPr/>
        </p:nvPicPr>
        <p:blipFill>
          <a:blip r:embed="rId4"/>
          <a:stretch>
            <a:fillRect/>
          </a:stretch>
        </p:blipFill>
        <p:spPr>
          <a:xfrm>
            <a:off x="9532420" y="5465083"/>
            <a:ext cx="2152075" cy="920576"/>
          </a:xfrm>
          <a:prstGeom prst="rect">
            <a:avLst/>
          </a:prstGeom>
        </p:spPr>
      </p:pic>
      <p:sp>
        <p:nvSpPr>
          <p:cNvPr id="2" name="Slide Number Placeholder 1">
            <a:extLst>
              <a:ext uri="{FF2B5EF4-FFF2-40B4-BE49-F238E27FC236}">
                <a16:creationId xmlns:a16="http://schemas.microsoft.com/office/drawing/2014/main" id="{2A8DFE95-A35C-42CA-BF28-FFBA29C77B7F}"/>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1</a:t>
            </a:fld>
            <a:endParaRPr lang="en-US"/>
          </a:p>
        </p:txBody>
      </p:sp>
    </p:spTree>
    <p:extLst>
      <p:ext uri="{BB962C8B-B14F-4D97-AF65-F5344CB8AC3E}">
        <p14:creationId xmlns:p14="http://schemas.microsoft.com/office/powerpoint/2010/main" val="3664163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“Counternarrative’ Metrics</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10</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Capacity Strain (y-axis)</a:t>
            </a:r>
          </a:p>
          <a:p>
            <a:pPr lvl="1"/>
            <a:r>
              <a:rPr lang="en-US" sz="1600" b="1" dirty="0"/>
              <a:t>RDI Score (x-axis)</a:t>
            </a:r>
          </a:p>
        </p:txBody>
      </p:sp>
      <p:pic>
        <p:nvPicPr>
          <p:cNvPr id="10" name="Picture 9">
            <a:extLst>
              <a:ext uri="{FF2B5EF4-FFF2-40B4-BE49-F238E27FC236}">
                <a16:creationId xmlns:a16="http://schemas.microsoft.com/office/drawing/2014/main" id="{4056D938-3362-4D5C-A324-A62F7312AE34}"/>
              </a:ext>
            </a:extLst>
          </p:cNvPr>
          <p:cNvPicPr/>
          <p:nvPr/>
        </p:nvPicPr>
        <p:blipFill>
          <a:blip r:embed="rId4">
            <a:extLst>
              <a:ext uri="{28A0092B-C50C-407E-A947-70E740481C1C}">
                <a14:useLocalDpi xmlns:a14="http://schemas.microsoft.com/office/drawing/2010/main" val="0"/>
              </a:ext>
            </a:extLst>
          </a:blip>
          <a:stretch>
            <a:fillRect/>
          </a:stretch>
        </p:blipFill>
        <p:spPr>
          <a:xfrm>
            <a:off x="1066375" y="133004"/>
            <a:ext cx="5259474" cy="6782312"/>
          </a:xfrm>
          <a:prstGeom prst="rect">
            <a:avLst/>
          </a:prstGeom>
        </p:spPr>
      </p:pic>
    </p:spTree>
    <p:extLst>
      <p:ext uri="{BB962C8B-B14F-4D97-AF65-F5344CB8AC3E}">
        <p14:creationId xmlns:p14="http://schemas.microsoft.com/office/powerpoint/2010/main" val="89930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NEPA Documents</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11</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378995" y="1781908"/>
            <a:ext cx="4278749"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Document Review</a:t>
            </a:r>
          </a:p>
          <a:p>
            <a:pPr lvl="2"/>
            <a:r>
              <a:rPr lang="en-US" sz="1600" b="1" dirty="0">
                <a:solidFill>
                  <a:schemeClr val="tx1">
                    <a:lumMod val="65000"/>
                    <a:lumOff val="35000"/>
                  </a:schemeClr>
                </a:solidFill>
              </a:rPr>
              <a:t>Select planning document:  </a:t>
            </a:r>
            <a:r>
              <a:rPr lang="en-US" sz="1600" b="1" dirty="0" err="1">
                <a:solidFill>
                  <a:schemeClr val="tx1">
                    <a:lumMod val="65000"/>
                    <a:lumOff val="35000"/>
                  </a:schemeClr>
                </a:solidFill>
              </a:rPr>
              <a:t>NEPA</a:t>
            </a:r>
            <a:r>
              <a:rPr lang="en-US" sz="1600" b="1" dirty="0">
                <a:solidFill>
                  <a:schemeClr val="tx1">
                    <a:lumMod val="65000"/>
                    <a:lumOff val="35000"/>
                  </a:schemeClr>
                </a:solidFill>
              </a:rPr>
              <a:t> process </a:t>
            </a:r>
            <a:r>
              <a:rPr lang="en-US" sz="1600" b="1" dirty="0" err="1">
                <a:solidFill>
                  <a:schemeClr val="tx1">
                    <a:lumMod val="65000"/>
                    <a:lumOff val="35000"/>
                  </a:schemeClr>
                </a:solidFill>
              </a:rPr>
              <a:t>EIS</a:t>
            </a:r>
            <a:r>
              <a:rPr lang="en-US" sz="1600" b="1" dirty="0">
                <a:solidFill>
                  <a:schemeClr val="tx1">
                    <a:lumMod val="65000"/>
                    <a:lumOff val="35000"/>
                  </a:schemeClr>
                </a:solidFill>
              </a:rPr>
              <a:t> and ROD</a:t>
            </a:r>
          </a:p>
          <a:p>
            <a:pPr lvl="3"/>
            <a:r>
              <a:rPr lang="en-US" sz="1600" dirty="0">
                <a:solidFill>
                  <a:schemeClr val="tx1">
                    <a:lumMod val="65000"/>
                    <a:lumOff val="35000"/>
                  </a:schemeClr>
                </a:solidFill>
              </a:rPr>
              <a:t>Required for all expansion projects</a:t>
            </a:r>
          </a:p>
          <a:p>
            <a:pPr lvl="3"/>
            <a:r>
              <a:rPr lang="en-US" sz="1600" dirty="0">
                <a:solidFill>
                  <a:schemeClr val="tx1">
                    <a:lumMod val="65000"/>
                    <a:lumOff val="35000"/>
                  </a:schemeClr>
                </a:solidFill>
              </a:rPr>
              <a:t>Standardized requirement to address environmental justice after Executive Order in 12898 (1994)</a:t>
            </a:r>
          </a:p>
        </p:txBody>
      </p:sp>
      <p:graphicFrame>
        <p:nvGraphicFramePr>
          <p:cNvPr id="2" name="Table 1">
            <a:extLst>
              <a:ext uri="{FF2B5EF4-FFF2-40B4-BE49-F238E27FC236}">
                <a16:creationId xmlns:a16="http://schemas.microsoft.com/office/drawing/2014/main" id="{5F4A0C10-663D-40FE-A760-9A8D9A7F24BE}"/>
              </a:ext>
            </a:extLst>
          </p:cNvPr>
          <p:cNvGraphicFramePr>
            <a:graphicFrameLocks noGrp="1"/>
          </p:cNvGraphicFramePr>
          <p:nvPr>
            <p:extLst>
              <p:ext uri="{D42A27DB-BD31-4B8C-83A1-F6EECF244321}">
                <p14:modId xmlns:p14="http://schemas.microsoft.com/office/powerpoint/2010/main" val="3776467039"/>
              </p:ext>
            </p:extLst>
          </p:nvPr>
        </p:nvGraphicFramePr>
        <p:xfrm>
          <a:off x="300250" y="187395"/>
          <a:ext cx="6781034" cy="6297243"/>
        </p:xfrm>
        <a:graphic>
          <a:graphicData uri="http://schemas.openxmlformats.org/drawingml/2006/table">
            <a:tbl>
              <a:tblPr firstRow="1" firstCol="1" bandRow="1">
                <a:tableStyleId>{2D5ABB26-0587-4C30-8999-92F81FD0307C}</a:tableStyleId>
              </a:tblPr>
              <a:tblGrid>
                <a:gridCol w="799743">
                  <a:extLst>
                    <a:ext uri="{9D8B030D-6E8A-4147-A177-3AD203B41FA5}">
                      <a16:colId xmlns:a16="http://schemas.microsoft.com/office/drawing/2014/main" val="4211348725"/>
                    </a:ext>
                  </a:extLst>
                </a:gridCol>
                <a:gridCol w="366177">
                  <a:extLst>
                    <a:ext uri="{9D8B030D-6E8A-4147-A177-3AD203B41FA5}">
                      <a16:colId xmlns:a16="http://schemas.microsoft.com/office/drawing/2014/main" val="3078761914"/>
                    </a:ext>
                  </a:extLst>
                </a:gridCol>
                <a:gridCol w="446433">
                  <a:extLst>
                    <a:ext uri="{9D8B030D-6E8A-4147-A177-3AD203B41FA5}">
                      <a16:colId xmlns:a16="http://schemas.microsoft.com/office/drawing/2014/main" val="4012479677"/>
                    </a:ext>
                  </a:extLst>
                </a:gridCol>
                <a:gridCol w="709041">
                  <a:extLst>
                    <a:ext uri="{9D8B030D-6E8A-4147-A177-3AD203B41FA5}">
                      <a16:colId xmlns:a16="http://schemas.microsoft.com/office/drawing/2014/main" val="2534854858"/>
                    </a:ext>
                  </a:extLst>
                </a:gridCol>
                <a:gridCol w="1063407">
                  <a:extLst>
                    <a:ext uri="{9D8B030D-6E8A-4147-A177-3AD203B41FA5}">
                      <a16:colId xmlns:a16="http://schemas.microsoft.com/office/drawing/2014/main" val="140616748"/>
                    </a:ext>
                  </a:extLst>
                </a:gridCol>
                <a:gridCol w="2216019">
                  <a:extLst>
                    <a:ext uri="{9D8B030D-6E8A-4147-A177-3AD203B41FA5}">
                      <a16:colId xmlns:a16="http://schemas.microsoft.com/office/drawing/2014/main" val="2978347334"/>
                    </a:ext>
                  </a:extLst>
                </a:gridCol>
                <a:gridCol w="541518">
                  <a:extLst>
                    <a:ext uri="{9D8B030D-6E8A-4147-A177-3AD203B41FA5}">
                      <a16:colId xmlns:a16="http://schemas.microsoft.com/office/drawing/2014/main" val="3301916695"/>
                    </a:ext>
                  </a:extLst>
                </a:gridCol>
                <a:gridCol w="638696">
                  <a:extLst>
                    <a:ext uri="{9D8B030D-6E8A-4147-A177-3AD203B41FA5}">
                      <a16:colId xmlns:a16="http://schemas.microsoft.com/office/drawing/2014/main" val="2632858564"/>
                    </a:ext>
                  </a:extLst>
                </a:gridCol>
              </a:tblGrid>
              <a:tr h="212516">
                <a:tc rowSpan="3">
                  <a:txBody>
                    <a:bodyPr/>
                    <a:lstStyle/>
                    <a:p>
                      <a:pPr marL="0" marR="0" algn="ctr">
                        <a:lnSpc>
                          <a:spcPct val="107000"/>
                        </a:lnSpc>
                        <a:spcBef>
                          <a:spcPts val="0"/>
                        </a:spcBef>
                        <a:spcAft>
                          <a:spcPts val="0"/>
                        </a:spcAft>
                      </a:pPr>
                      <a:r>
                        <a:rPr lang="en-US" sz="800" b="1" dirty="0">
                          <a:effectLst/>
                        </a:rPr>
                        <a:t>AIRPORT</a:t>
                      </a:r>
                    </a:p>
                    <a:p>
                      <a:pPr marL="0" marR="0" algn="ctr">
                        <a:lnSpc>
                          <a:spcPct val="107000"/>
                        </a:lnSpc>
                        <a:spcBef>
                          <a:spcPts val="0"/>
                        </a:spcBef>
                        <a:spcAft>
                          <a:spcPts val="0"/>
                        </a:spcAft>
                      </a:pPr>
                      <a:r>
                        <a:rPr lang="en-US" sz="800" b="1" dirty="0">
                          <a:effectLst/>
                        </a:rPr>
                        <a:t>(ROD Year)</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5">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METHODOLOGY</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FINDINGS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4188429760"/>
                  </a:ext>
                </a:extLst>
              </a:tr>
              <a:tr h="212516">
                <a:tc vMerge="1">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800" i="1" dirty="0">
                          <a:effectLst/>
                        </a:rPr>
                        <a:t>Comparison geography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Population groups</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Types of impacts </a:t>
                      </a:r>
                    </a:p>
                    <a:p>
                      <a:pPr marL="0" marR="0" algn="ctr">
                        <a:lnSpc>
                          <a:spcPct val="107000"/>
                        </a:lnSpc>
                        <a:spcBef>
                          <a:spcPts val="0"/>
                        </a:spcBef>
                        <a:spcAft>
                          <a:spcPts val="0"/>
                        </a:spcAft>
                      </a:pPr>
                      <a:r>
                        <a:rPr lang="en-US" sz="800" i="1" dirty="0">
                          <a:effectLst/>
                        </a:rPr>
                        <a:t>subject to detailed </a:t>
                      </a:r>
                      <a:r>
                        <a:rPr lang="en-US" sz="800" i="1" dirty="0" err="1">
                          <a:effectLst/>
                        </a:rPr>
                        <a:t>EJ</a:t>
                      </a:r>
                      <a:r>
                        <a:rPr lang="en-US" sz="800" i="1" dirty="0">
                          <a:effectLst/>
                        </a:rPr>
                        <a:t> review</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Net </a:t>
                      </a:r>
                      <a:r>
                        <a:rPr lang="en-US" sz="800" i="1" dirty="0" err="1">
                          <a:effectLst/>
                        </a:rPr>
                        <a:t>EJ</a:t>
                      </a:r>
                      <a:r>
                        <a:rPr lang="en-US" sz="800" i="1" dirty="0">
                          <a:effectLst/>
                        </a:rPr>
                        <a:t> impact?</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Propose </a:t>
                      </a:r>
                      <a:r>
                        <a:rPr lang="en-US" sz="800" i="1" dirty="0" err="1">
                          <a:effectLst/>
                        </a:rPr>
                        <a:t>EJ</a:t>
                      </a:r>
                      <a:r>
                        <a:rPr lang="en-US" sz="800" i="1" dirty="0">
                          <a:effectLst/>
                        </a:rPr>
                        <a:t> mitigation?</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175226069"/>
                  </a:ext>
                </a:extLst>
              </a:tr>
              <a:tr h="103878">
                <a:tc v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State</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County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Project Area</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8485925"/>
                  </a:ext>
                </a:extLst>
              </a:tr>
              <a:tr h="262143">
                <a:tc>
                  <a:txBody>
                    <a:bodyPr/>
                    <a:lstStyle/>
                    <a:p>
                      <a:pPr marL="0" marR="0" algn="ctr">
                        <a:lnSpc>
                          <a:spcPct val="107000"/>
                        </a:lnSpc>
                        <a:spcBef>
                          <a:spcPts val="0"/>
                        </a:spcBef>
                        <a:spcAft>
                          <a:spcPts val="0"/>
                        </a:spcAft>
                      </a:pPr>
                      <a:r>
                        <a:rPr lang="en-US" sz="900" dirty="0" err="1">
                          <a:effectLst/>
                        </a:rPr>
                        <a:t>ATL</a:t>
                      </a:r>
                      <a:endParaRPr lang="en-US" sz="900" dirty="0">
                        <a:effectLst/>
                      </a:endParaRP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&lt;$15,000 household 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construction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5582031"/>
                  </a:ext>
                </a:extLst>
              </a:tr>
              <a:tr h="239067">
                <a:tc>
                  <a:txBody>
                    <a:bodyPr/>
                    <a:lstStyle/>
                    <a:p>
                      <a:pPr marL="0" marR="0" algn="ctr">
                        <a:lnSpc>
                          <a:spcPct val="107000"/>
                        </a:lnSpc>
                        <a:spcBef>
                          <a:spcPts val="0"/>
                        </a:spcBef>
                        <a:spcAft>
                          <a:spcPts val="0"/>
                        </a:spcAft>
                      </a:pPr>
                      <a:r>
                        <a:rPr lang="en-US" sz="900" dirty="0">
                          <a:effectLst/>
                        </a:rPr>
                        <a:t>BOS</a:t>
                      </a: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61740206"/>
                  </a:ext>
                </a:extLst>
              </a:tr>
              <a:tr h="239067">
                <a:tc>
                  <a:txBody>
                    <a:bodyPr/>
                    <a:lstStyle/>
                    <a:p>
                      <a:pPr marL="0" marR="0" algn="ctr">
                        <a:lnSpc>
                          <a:spcPct val="107000"/>
                        </a:lnSpc>
                        <a:spcBef>
                          <a:spcPts val="0"/>
                        </a:spcBef>
                        <a:spcAft>
                          <a:spcPts val="0"/>
                        </a:spcAft>
                      </a:pPr>
                      <a:r>
                        <a:rPr lang="en-US" sz="900" dirty="0">
                          <a:effectLst/>
                        </a:rPr>
                        <a:t>CLE</a:t>
                      </a:r>
                    </a:p>
                    <a:p>
                      <a:pPr marL="0" marR="0" algn="ctr">
                        <a:lnSpc>
                          <a:spcPct val="107000"/>
                        </a:lnSpc>
                        <a:spcBef>
                          <a:spcPts val="0"/>
                        </a:spcBef>
                        <a:spcAft>
                          <a:spcPts val="0"/>
                        </a:spcAft>
                      </a:pPr>
                      <a:r>
                        <a:rPr lang="en-US" sz="900" dirty="0">
                          <a:effectLst/>
                        </a:rPr>
                        <a:t>(2000)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322494576"/>
                  </a:ext>
                </a:extLst>
              </a:tr>
              <a:tr h="168350">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14730199"/>
                  </a:ext>
                </a:extLst>
              </a:tr>
              <a:tr h="262143">
                <a:tc>
                  <a:txBody>
                    <a:bodyPr/>
                    <a:lstStyle/>
                    <a:p>
                      <a:pPr marL="0" marR="0" algn="ctr">
                        <a:lnSpc>
                          <a:spcPct val="107000"/>
                        </a:lnSpc>
                        <a:spcBef>
                          <a:spcPts val="0"/>
                        </a:spcBef>
                        <a:spcAft>
                          <a:spcPts val="0"/>
                        </a:spcAft>
                      </a:pPr>
                      <a:r>
                        <a:rPr lang="en-US" sz="900" dirty="0" err="1">
                          <a:effectLst/>
                        </a:rPr>
                        <a:t>FLL</a:t>
                      </a:r>
                      <a:endParaRPr lang="en-US" sz="900" dirty="0">
                        <a:effectLst/>
                      </a:endParaRPr>
                    </a:p>
                    <a:p>
                      <a:pPr marL="0" marR="0" algn="ctr">
                        <a:lnSpc>
                          <a:spcPct val="107000"/>
                        </a:lnSpc>
                        <a:spcBef>
                          <a:spcPts val="0"/>
                        </a:spcBef>
                        <a:spcAft>
                          <a:spcPts val="0"/>
                        </a:spcAft>
                      </a:pPr>
                      <a:r>
                        <a:rPr lang="en-US" sz="900" dirty="0">
                          <a:effectLst/>
                        </a:rPr>
                        <a:t>(2011)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poverty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air quality, water quality, hazardous materials, cultural resources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55555165"/>
                  </a:ext>
                </a:extLst>
              </a:tr>
              <a:tr h="239067">
                <a:tc>
                  <a:txBody>
                    <a:bodyPr/>
                    <a:lstStyle/>
                    <a:p>
                      <a:pPr marL="0" marR="0" algn="ctr">
                        <a:lnSpc>
                          <a:spcPct val="107000"/>
                        </a:lnSpc>
                        <a:spcBef>
                          <a:spcPts val="0"/>
                        </a:spcBef>
                        <a:spcAft>
                          <a:spcPts val="0"/>
                        </a:spcAft>
                      </a:pPr>
                      <a:r>
                        <a:rPr lang="en-US" sz="900" dirty="0" err="1">
                          <a:effectLst/>
                        </a:rPr>
                        <a:t>IAH</a:t>
                      </a:r>
                      <a:endParaRPr lang="en-US" sz="900" dirty="0">
                        <a:effectLst/>
                      </a:endParaRP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98459263"/>
                  </a:ext>
                </a:extLst>
              </a:tr>
              <a:tr h="321153">
                <a:tc>
                  <a:txBody>
                    <a:bodyPr/>
                    <a:lstStyle/>
                    <a:p>
                      <a:pPr marL="0" marR="0" algn="ctr">
                        <a:lnSpc>
                          <a:spcPct val="107000"/>
                        </a:lnSpc>
                        <a:spcBef>
                          <a:spcPts val="0"/>
                        </a:spcBef>
                        <a:spcAft>
                          <a:spcPts val="0"/>
                        </a:spcAft>
                      </a:pPr>
                      <a:r>
                        <a:rPr lang="en-US" sz="900" dirty="0">
                          <a:effectLst/>
                        </a:rPr>
                        <a:t>IND</a:t>
                      </a: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&lt;$15,000 median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08805110"/>
                  </a:ext>
                </a:extLst>
              </a:tr>
              <a:tr h="491063">
                <a:tc>
                  <a:txBody>
                    <a:bodyPr/>
                    <a:lstStyle/>
                    <a:p>
                      <a:pPr marL="0" marR="0" algn="ctr">
                        <a:lnSpc>
                          <a:spcPct val="107000"/>
                        </a:lnSpc>
                        <a:spcBef>
                          <a:spcPts val="0"/>
                        </a:spcBef>
                        <a:spcAft>
                          <a:spcPts val="0"/>
                        </a:spcAft>
                      </a:pPr>
                      <a:r>
                        <a:rPr lang="en-US" sz="900" dirty="0">
                          <a:effectLst/>
                        </a:rPr>
                        <a:t>LAX</a:t>
                      </a: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relocation, air quality, human health risk, surface transportation, construction, historic and cultural resources, light emissions, architecture and aesthetics,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4300366"/>
                  </a:ext>
                </a:extLst>
              </a:tr>
              <a:tr h="239067">
                <a:tc>
                  <a:txBody>
                    <a:bodyPr/>
                    <a:lstStyle/>
                    <a:p>
                      <a:pPr marL="0" marR="0" algn="ctr">
                        <a:lnSpc>
                          <a:spcPct val="107000"/>
                        </a:lnSpc>
                        <a:spcBef>
                          <a:spcPts val="0"/>
                        </a:spcBef>
                        <a:spcAft>
                          <a:spcPts val="0"/>
                        </a:spcAft>
                      </a:pPr>
                      <a:r>
                        <a:rPr lang="en-US" sz="900" dirty="0">
                          <a:effectLst/>
                        </a:rPr>
                        <a:t>MIA</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3762615"/>
                  </a:ext>
                </a:extLst>
              </a:tr>
              <a:tr h="247380">
                <a:tc>
                  <a:txBody>
                    <a:bodyPr/>
                    <a:lstStyle/>
                    <a:p>
                      <a:pPr marL="0" marR="0" algn="ctr">
                        <a:lnSpc>
                          <a:spcPct val="107000"/>
                        </a:lnSpc>
                        <a:spcBef>
                          <a:spcPts val="0"/>
                        </a:spcBef>
                        <a:spcAft>
                          <a:spcPts val="0"/>
                        </a:spcAft>
                      </a:pPr>
                      <a:r>
                        <a:rPr lang="en-US" sz="900" dirty="0">
                          <a:effectLst/>
                        </a:rPr>
                        <a:t>MSP</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Displacement, employment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28536635"/>
                  </a:ext>
                </a:extLst>
              </a:tr>
              <a:tr h="262143">
                <a:tc>
                  <a:txBody>
                    <a:bodyPr/>
                    <a:lstStyle/>
                    <a:p>
                      <a:pPr marL="0" marR="0" algn="ctr">
                        <a:lnSpc>
                          <a:spcPct val="107000"/>
                        </a:lnSpc>
                        <a:spcBef>
                          <a:spcPts val="0"/>
                        </a:spcBef>
                        <a:spcAft>
                          <a:spcPts val="0"/>
                        </a:spcAft>
                      </a:pPr>
                      <a:r>
                        <a:rPr lang="en-US" sz="900" dirty="0">
                          <a:effectLst/>
                        </a:rPr>
                        <a:t>ORD</a:t>
                      </a: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Race, ethnicity, &lt;$30,768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a:t>
                      </a:r>
                    </a:p>
                    <a:p>
                      <a:pPr marL="0" marR="0">
                        <a:lnSpc>
                          <a:spcPct val="107000"/>
                        </a:lnSpc>
                        <a:spcBef>
                          <a:spcPts val="0"/>
                        </a:spcBef>
                        <a:spcAft>
                          <a:spcPts val="0"/>
                        </a:spcAft>
                      </a:pPr>
                      <a:r>
                        <a:rPr lang="en-US" sz="800" dirty="0">
                          <a:effectLst/>
                        </a:rPr>
                        <a:t>surface transportation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72989677"/>
                  </a:ext>
                </a:extLst>
              </a:tr>
              <a:tr h="239067">
                <a:tc>
                  <a:txBody>
                    <a:bodyPr/>
                    <a:lstStyle/>
                    <a:p>
                      <a:pPr marL="0" marR="0" algn="ctr">
                        <a:lnSpc>
                          <a:spcPct val="107000"/>
                        </a:lnSpc>
                        <a:spcBef>
                          <a:spcPts val="0"/>
                        </a:spcBef>
                        <a:spcAft>
                          <a:spcPts val="0"/>
                        </a:spcAft>
                      </a:pPr>
                      <a:r>
                        <a:rPr lang="en-US" sz="900" dirty="0" err="1">
                          <a:effectLst/>
                        </a:rPr>
                        <a:t>PHL</a:t>
                      </a:r>
                      <a:endParaRPr lang="en-US" sz="900" dirty="0">
                        <a:effectLst/>
                      </a:endParaRPr>
                    </a:p>
                    <a:p>
                      <a:pPr marL="0" marR="0" algn="ctr">
                        <a:lnSpc>
                          <a:spcPct val="107000"/>
                        </a:lnSpc>
                        <a:spcBef>
                          <a:spcPts val="0"/>
                        </a:spcBef>
                        <a:spcAft>
                          <a:spcPts val="0"/>
                        </a:spcAft>
                      </a:pPr>
                      <a:r>
                        <a:rPr lang="en-US" sz="900" dirty="0">
                          <a:effectLst/>
                        </a:rPr>
                        <a:t>(2010)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children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Noise, land use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7709854"/>
                  </a:ext>
                </a:extLst>
              </a:tr>
              <a:tr h="254426">
                <a:tc>
                  <a:txBody>
                    <a:bodyPr/>
                    <a:lstStyle/>
                    <a:p>
                      <a:pPr marL="0" marR="0" algn="ctr">
                        <a:lnSpc>
                          <a:spcPct val="107000"/>
                        </a:lnSpc>
                        <a:spcBef>
                          <a:spcPts val="0"/>
                        </a:spcBef>
                        <a:spcAft>
                          <a:spcPts val="0"/>
                        </a:spcAft>
                      </a:pPr>
                      <a:r>
                        <a:rPr lang="en-US" sz="900" dirty="0" err="1">
                          <a:effectLst/>
                        </a:rPr>
                        <a:t>PHX</a:t>
                      </a:r>
                      <a:endParaRPr lang="en-US" sz="900" dirty="0">
                        <a:effectLst/>
                      </a:endParaRPr>
                    </a:p>
                    <a:p>
                      <a:pPr marL="0" marR="0" algn="ctr">
                        <a:lnSpc>
                          <a:spcPct val="107000"/>
                        </a:lnSpc>
                        <a:spcBef>
                          <a:spcPts val="0"/>
                        </a:spcBef>
                        <a:spcAft>
                          <a:spcPts val="0"/>
                        </a:spcAft>
                      </a:pPr>
                      <a:r>
                        <a:rPr lang="en-US" sz="900" dirty="0">
                          <a:effectLst/>
                        </a:rPr>
                        <a:t>(2006)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Native-American tribe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9262237"/>
                  </a:ext>
                </a:extLst>
              </a:tr>
              <a:tr h="239067">
                <a:tc>
                  <a:txBody>
                    <a:bodyPr/>
                    <a:lstStyle/>
                    <a:p>
                      <a:pPr marL="0" marR="0" algn="ctr">
                        <a:lnSpc>
                          <a:spcPct val="107000"/>
                        </a:lnSpc>
                        <a:spcBef>
                          <a:spcPts val="0"/>
                        </a:spcBef>
                        <a:spcAft>
                          <a:spcPts val="0"/>
                        </a:spcAft>
                      </a:pPr>
                      <a:r>
                        <a:rPr lang="en-US" sz="900" dirty="0" err="1">
                          <a:effectLst/>
                        </a:rPr>
                        <a:t>STL</a:t>
                      </a:r>
                      <a:endParaRPr lang="en-US" sz="900" dirty="0">
                        <a:effectLst/>
                      </a:endParaRP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&lt;$20,000 household income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703031"/>
                  </a:ext>
                </a:extLst>
              </a:tr>
              <a:tr h="239067">
                <a:tc>
                  <a:txBody>
                    <a:bodyPr/>
                    <a:lstStyle/>
                    <a:p>
                      <a:pPr marL="0" marR="0" algn="ctr">
                        <a:lnSpc>
                          <a:spcPct val="107000"/>
                        </a:lnSpc>
                        <a:spcBef>
                          <a:spcPts val="0"/>
                        </a:spcBef>
                        <a:spcAft>
                          <a:spcPts val="0"/>
                        </a:spcAft>
                      </a:pPr>
                      <a:r>
                        <a:rPr lang="en-US" sz="900" dirty="0" err="1">
                          <a:effectLst/>
                        </a:rPr>
                        <a:t>CVG</a:t>
                      </a:r>
                      <a:endParaRPr lang="en-US" sz="900" dirty="0">
                        <a:effectLst/>
                      </a:endParaRP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88550264"/>
                  </a:ext>
                </a:extLst>
              </a:tr>
              <a:tr h="239067">
                <a:tc>
                  <a:txBody>
                    <a:bodyPr/>
                    <a:lstStyle/>
                    <a:p>
                      <a:pPr marL="0" marR="0" algn="ctr">
                        <a:lnSpc>
                          <a:spcPct val="107000"/>
                        </a:lnSpc>
                        <a:spcBef>
                          <a:spcPts val="0"/>
                        </a:spcBef>
                        <a:spcAft>
                          <a:spcPts val="0"/>
                        </a:spcAft>
                      </a:pPr>
                      <a:r>
                        <a:rPr lang="en-US" sz="900" dirty="0" err="1">
                          <a:effectLst/>
                        </a:rPr>
                        <a:t>IAD</a:t>
                      </a:r>
                      <a:endParaRPr lang="en-US" sz="900" dirty="0">
                        <a:effectLst/>
                      </a:endParaRP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ethnic groups,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 residential impacts]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1934021"/>
                  </a:ext>
                </a:extLst>
              </a:tr>
              <a:tr h="254426">
                <a:tc>
                  <a:txBody>
                    <a:bodyPr/>
                    <a:lstStyle/>
                    <a:p>
                      <a:pPr marL="0" marR="0" algn="ctr">
                        <a:lnSpc>
                          <a:spcPct val="107000"/>
                        </a:lnSpc>
                        <a:spcBef>
                          <a:spcPts val="0"/>
                        </a:spcBef>
                        <a:spcAft>
                          <a:spcPts val="0"/>
                        </a:spcAft>
                      </a:pPr>
                      <a:r>
                        <a:rPr lang="en-US" sz="900" dirty="0" err="1">
                          <a:effectLst/>
                        </a:rPr>
                        <a:t>PDX</a:t>
                      </a:r>
                      <a:endParaRPr lang="en-US" sz="900" dirty="0">
                        <a:effectLst/>
                      </a:endParaRPr>
                    </a:p>
                    <a:p>
                      <a:pPr marL="0" marR="0" algn="ctr">
                        <a:lnSpc>
                          <a:spcPct val="107000"/>
                        </a:lnSpc>
                        <a:spcBef>
                          <a:spcPts val="0"/>
                        </a:spcBef>
                        <a:spcAft>
                          <a:spcPts val="0"/>
                        </a:spcAft>
                      </a:pPr>
                      <a:r>
                        <a:rPr lang="en-US" sz="900" dirty="0">
                          <a:effectLst/>
                        </a:rPr>
                        <a:t>(2008, </a:t>
                      </a:r>
                      <a:r>
                        <a:rPr lang="en-US" sz="900" dirty="0" err="1">
                          <a:effectLst/>
                        </a:rPr>
                        <a:t>FONSI</a:t>
                      </a: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4144901237"/>
                  </a:ext>
                </a:extLst>
              </a:tr>
              <a:tr h="239067">
                <a:tc>
                  <a:txBody>
                    <a:bodyPr/>
                    <a:lstStyle/>
                    <a:p>
                      <a:pPr marL="0" marR="0" algn="ctr">
                        <a:lnSpc>
                          <a:spcPct val="107000"/>
                        </a:lnSpc>
                        <a:spcBef>
                          <a:spcPts val="0"/>
                        </a:spcBef>
                        <a:spcAft>
                          <a:spcPts val="0"/>
                        </a:spcAft>
                      </a:pPr>
                      <a:r>
                        <a:rPr lang="en-US" sz="900" dirty="0">
                          <a:effectLst/>
                        </a:rPr>
                        <a:t>SEA</a:t>
                      </a:r>
                    </a:p>
                    <a:p>
                      <a:pPr marL="0" marR="0" algn="ctr">
                        <a:lnSpc>
                          <a:spcPct val="107000"/>
                        </a:lnSpc>
                        <a:spcBef>
                          <a:spcPts val="0"/>
                        </a:spcBef>
                        <a:spcAft>
                          <a:spcPts val="0"/>
                        </a:spcAft>
                      </a:pPr>
                      <a:r>
                        <a:rPr lang="en-US" sz="900" dirty="0">
                          <a:effectLst/>
                        </a:rPr>
                        <a:t>(1997)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age, and income groups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1696664"/>
                  </a:ext>
                </a:extLst>
              </a:tr>
              <a:tr h="239067">
                <a:tc>
                  <a:txBody>
                    <a:bodyPr/>
                    <a:lstStyle/>
                    <a:p>
                      <a:pPr marL="0" marR="0" algn="ctr">
                        <a:lnSpc>
                          <a:spcPct val="107000"/>
                        </a:lnSpc>
                        <a:spcBef>
                          <a:spcPts val="0"/>
                        </a:spcBef>
                        <a:spcAft>
                          <a:spcPts val="0"/>
                        </a:spcAft>
                      </a:pPr>
                      <a:r>
                        <a:rPr lang="en-US" sz="900" dirty="0" err="1">
                          <a:effectLst/>
                        </a:rPr>
                        <a:t>SJC</a:t>
                      </a:r>
                      <a:endParaRPr lang="en-US" sz="900" dirty="0">
                        <a:effectLst/>
                      </a:endParaRPr>
                    </a:p>
                    <a:p>
                      <a:pPr marL="0" marR="0" algn="ctr">
                        <a:lnSpc>
                          <a:spcPct val="107000"/>
                        </a:lnSpc>
                        <a:spcBef>
                          <a:spcPts val="0"/>
                        </a:spcBef>
                        <a:spcAft>
                          <a:spcPts val="0"/>
                        </a:spcAft>
                      </a:pPr>
                      <a:r>
                        <a:rPr lang="en-US" sz="900" dirty="0">
                          <a:effectLst/>
                        </a:rPr>
                        <a:t>(1999)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46231100"/>
                  </a:ext>
                </a:extLst>
              </a:tr>
            </a:tbl>
          </a:graphicData>
        </a:graphic>
      </p:graphicFrame>
      <p:cxnSp>
        <p:nvCxnSpPr>
          <p:cNvPr id="17" name="Straight Arrow Connector 16">
            <a:extLst>
              <a:ext uri="{FF2B5EF4-FFF2-40B4-BE49-F238E27FC236}">
                <a16:creationId xmlns:a16="http://schemas.microsoft.com/office/drawing/2014/main" id="{FB20788A-6BFF-4211-98D9-D97D0F2EF174}"/>
              </a:ext>
            </a:extLst>
          </p:cNvPr>
          <p:cNvCxnSpPr>
            <a:cxnSpLocks/>
          </p:cNvCxnSpPr>
          <p:nvPr/>
        </p:nvCxnSpPr>
        <p:spPr>
          <a:xfrm flipH="1" flipV="1">
            <a:off x="895673" y="468086"/>
            <a:ext cx="6781035" cy="1700957"/>
          </a:xfrm>
          <a:prstGeom prst="straightConnector1">
            <a:avLst/>
          </a:prstGeom>
          <a:ln w="3175">
            <a:solidFill>
              <a:schemeClr val="tx1">
                <a:lumMod val="50000"/>
                <a:lumOff val="50000"/>
              </a:schemeClr>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62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NEPA Documents</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12</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378995" y="1781908"/>
            <a:ext cx="4278749"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Document Review</a:t>
            </a:r>
          </a:p>
          <a:p>
            <a:pPr lvl="2"/>
            <a:r>
              <a:rPr lang="en-US" sz="1600" b="1" dirty="0">
                <a:solidFill>
                  <a:schemeClr val="tx1">
                    <a:lumMod val="65000"/>
                    <a:lumOff val="35000"/>
                  </a:schemeClr>
                </a:solidFill>
              </a:rPr>
              <a:t>Select planning document:  </a:t>
            </a:r>
            <a:r>
              <a:rPr lang="en-US" sz="1600" b="1" dirty="0" err="1">
                <a:solidFill>
                  <a:schemeClr val="tx1">
                    <a:lumMod val="65000"/>
                    <a:lumOff val="35000"/>
                  </a:schemeClr>
                </a:solidFill>
              </a:rPr>
              <a:t>NEPA</a:t>
            </a:r>
            <a:r>
              <a:rPr lang="en-US" sz="1600" b="1" dirty="0">
                <a:solidFill>
                  <a:schemeClr val="tx1">
                    <a:lumMod val="65000"/>
                    <a:lumOff val="35000"/>
                  </a:schemeClr>
                </a:solidFill>
              </a:rPr>
              <a:t> process </a:t>
            </a:r>
            <a:r>
              <a:rPr lang="en-US" sz="1600" b="1" dirty="0" err="1">
                <a:solidFill>
                  <a:schemeClr val="tx1">
                    <a:lumMod val="65000"/>
                    <a:lumOff val="35000"/>
                  </a:schemeClr>
                </a:solidFill>
              </a:rPr>
              <a:t>EIS</a:t>
            </a:r>
            <a:r>
              <a:rPr lang="en-US" sz="1600" b="1" dirty="0">
                <a:solidFill>
                  <a:schemeClr val="tx1">
                    <a:lumMod val="65000"/>
                    <a:lumOff val="35000"/>
                  </a:schemeClr>
                </a:solidFill>
              </a:rPr>
              <a:t> and ROD</a:t>
            </a:r>
          </a:p>
          <a:p>
            <a:pPr lvl="3"/>
            <a:r>
              <a:rPr lang="en-US" sz="1600" dirty="0">
                <a:solidFill>
                  <a:schemeClr val="tx1">
                    <a:lumMod val="65000"/>
                    <a:lumOff val="35000"/>
                  </a:schemeClr>
                </a:solidFill>
              </a:rPr>
              <a:t>Required for all expansion projects</a:t>
            </a:r>
          </a:p>
          <a:p>
            <a:pPr lvl="3"/>
            <a:r>
              <a:rPr lang="en-US" sz="1600" dirty="0">
                <a:solidFill>
                  <a:schemeClr val="tx1">
                    <a:lumMod val="65000"/>
                    <a:lumOff val="35000"/>
                  </a:schemeClr>
                </a:solidFill>
              </a:rPr>
              <a:t>Standardized requirement to address environmental justice after Executive Order in 12898 (1994)</a:t>
            </a:r>
          </a:p>
          <a:p>
            <a:pPr lvl="2"/>
            <a:r>
              <a:rPr lang="en-US" sz="1600" b="1" dirty="0">
                <a:solidFill>
                  <a:schemeClr val="accent6">
                    <a:lumMod val="75000"/>
                  </a:schemeClr>
                </a:solidFill>
              </a:rPr>
              <a:t>Search </a:t>
            </a:r>
            <a:r>
              <a:rPr lang="en-US" sz="1600" b="1" dirty="0" err="1">
                <a:solidFill>
                  <a:schemeClr val="accent6">
                    <a:lumMod val="75000"/>
                  </a:schemeClr>
                </a:solidFill>
              </a:rPr>
              <a:t>EIS</a:t>
            </a:r>
            <a:r>
              <a:rPr lang="en-US" sz="1600" b="1" dirty="0">
                <a:solidFill>
                  <a:schemeClr val="accent6">
                    <a:lumMod val="75000"/>
                  </a:schemeClr>
                </a:solidFill>
              </a:rPr>
              <a:t> and ROD for methodological content</a:t>
            </a:r>
          </a:p>
          <a:p>
            <a:pPr lvl="3"/>
            <a:r>
              <a:rPr lang="en-US" sz="1600" dirty="0">
                <a:solidFill>
                  <a:schemeClr val="accent6">
                    <a:lumMod val="75000"/>
                  </a:schemeClr>
                </a:solidFill>
              </a:rPr>
              <a:t>Comparison geography</a:t>
            </a:r>
          </a:p>
          <a:p>
            <a:pPr lvl="3"/>
            <a:r>
              <a:rPr lang="en-US" sz="1600" dirty="0">
                <a:solidFill>
                  <a:schemeClr val="accent6">
                    <a:lumMod val="75000"/>
                  </a:schemeClr>
                </a:solidFill>
              </a:rPr>
              <a:t>Population groups of interest</a:t>
            </a:r>
          </a:p>
          <a:p>
            <a:pPr lvl="3"/>
            <a:r>
              <a:rPr lang="en-US" sz="1600" dirty="0">
                <a:solidFill>
                  <a:schemeClr val="accent6">
                    <a:lumMod val="75000"/>
                  </a:schemeClr>
                </a:solidFill>
              </a:rPr>
              <a:t>Impacts of interest</a:t>
            </a:r>
          </a:p>
          <a:p>
            <a:pPr lvl="1"/>
            <a:endParaRPr lang="en-US" sz="1600" b="1" dirty="0"/>
          </a:p>
        </p:txBody>
      </p:sp>
      <p:graphicFrame>
        <p:nvGraphicFramePr>
          <p:cNvPr id="2" name="Table 1">
            <a:extLst>
              <a:ext uri="{FF2B5EF4-FFF2-40B4-BE49-F238E27FC236}">
                <a16:creationId xmlns:a16="http://schemas.microsoft.com/office/drawing/2014/main" id="{5F4A0C10-663D-40FE-A760-9A8D9A7F24BE}"/>
              </a:ext>
            </a:extLst>
          </p:cNvPr>
          <p:cNvGraphicFramePr>
            <a:graphicFrameLocks noGrp="1"/>
          </p:cNvGraphicFramePr>
          <p:nvPr/>
        </p:nvGraphicFramePr>
        <p:xfrm>
          <a:off x="300250" y="187395"/>
          <a:ext cx="6781034" cy="6297243"/>
        </p:xfrm>
        <a:graphic>
          <a:graphicData uri="http://schemas.openxmlformats.org/drawingml/2006/table">
            <a:tbl>
              <a:tblPr firstRow="1" firstCol="1" bandRow="1">
                <a:tableStyleId>{2D5ABB26-0587-4C30-8999-92F81FD0307C}</a:tableStyleId>
              </a:tblPr>
              <a:tblGrid>
                <a:gridCol w="799743">
                  <a:extLst>
                    <a:ext uri="{9D8B030D-6E8A-4147-A177-3AD203B41FA5}">
                      <a16:colId xmlns:a16="http://schemas.microsoft.com/office/drawing/2014/main" val="4211348725"/>
                    </a:ext>
                  </a:extLst>
                </a:gridCol>
                <a:gridCol w="366177">
                  <a:extLst>
                    <a:ext uri="{9D8B030D-6E8A-4147-A177-3AD203B41FA5}">
                      <a16:colId xmlns:a16="http://schemas.microsoft.com/office/drawing/2014/main" val="3078761914"/>
                    </a:ext>
                  </a:extLst>
                </a:gridCol>
                <a:gridCol w="446433">
                  <a:extLst>
                    <a:ext uri="{9D8B030D-6E8A-4147-A177-3AD203B41FA5}">
                      <a16:colId xmlns:a16="http://schemas.microsoft.com/office/drawing/2014/main" val="4012479677"/>
                    </a:ext>
                  </a:extLst>
                </a:gridCol>
                <a:gridCol w="709041">
                  <a:extLst>
                    <a:ext uri="{9D8B030D-6E8A-4147-A177-3AD203B41FA5}">
                      <a16:colId xmlns:a16="http://schemas.microsoft.com/office/drawing/2014/main" val="2534854858"/>
                    </a:ext>
                  </a:extLst>
                </a:gridCol>
                <a:gridCol w="1063407">
                  <a:extLst>
                    <a:ext uri="{9D8B030D-6E8A-4147-A177-3AD203B41FA5}">
                      <a16:colId xmlns:a16="http://schemas.microsoft.com/office/drawing/2014/main" val="140616748"/>
                    </a:ext>
                  </a:extLst>
                </a:gridCol>
                <a:gridCol w="2216019">
                  <a:extLst>
                    <a:ext uri="{9D8B030D-6E8A-4147-A177-3AD203B41FA5}">
                      <a16:colId xmlns:a16="http://schemas.microsoft.com/office/drawing/2014/main" val="2978347334"/>
                    </a:ext>
                  </a:extLst>
                </a:gridCol>
                <a:gridCol w="541518">
                  <a:extLst>
                    <a:ext uri="{9D8B030D-6E8A-4147-A177-3AD203B41FA5}">
                      <a16:colId xmlns:a16="http://schemas.microsoft.com/office/drawing/2014/main" val="3301916695"/>
                    </a:ext>
                  </a:extLst>
                </a:gridCol>
                <a:gridCol w="638696">
                  <a:extLst>
                    <a:ext uri="{9D8B030D-6E8A-4147-A177-3AD203B41FA5}">
                      <a16:colId xmlns:a16="http://schemas.microsoft.com/office/drawing/2014/main" val="2632858564"/>
                    </a:ext>
                  </a:extLst>
                </a:gridCol>
              </a:tblGrid>
              <a:tr h="212516">
                <a:tc rowSpan="3">
                  <a:txBody>
                    <a:bodyPr/>
                    <a:lstStyle/>
                    <a:p>
                      <a:pPr marL="0" marR="0" algn="ctr">
                        <a:lnSpc>
                          <a:spcPct val="107000"/>
                        </a:lnSpc>
                        <a:spcBef>
                          <a:spcPts val="0"/>
                        </a:spcBef>
                        <a:spcAft>
                          <a:spcPts val="0"/>
                        </a:spcAft>
                      </a:pPr>
                      <a:r>
                        <a:rPr lang="en-US" sz="800" b="1" dirty="0">
                          <a:effectLst/>
                        </a:rPr>
                        <a:t>AIRPORT</a:t>
                      </a:r>
                    </a:p>
                    <a:p>
                      <a:pPr marL="0" marR="0" algn="ctr">
                        <a:lnSpc>
                          <a:spcPct val="107000"/>
                        </a:lnSpc>
                        <a:spcBef>
                          <a:spcPts val="0"/>
                        </a:spcBef>
                        <a:spcAft>
                          <a:spcPts val="0"/>
                        </a:spcAft>
                      </a:pPr>
                      <a:r>
                        <a:rPr lang="en-US" sz="800" b="1" dirty="0">
                          <a:effectLst/>
                        </a:rPr>
                        <a:t>(ROD Year)</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5">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METHODOLOGY</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FINDINGS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4188429760"/>
                  </a:ext>
                </a:extLst>
              </a:tr>
              <a:tr h="212516">
                <a:tc vMerge="1">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800" i="1" dirty="0">
                          <a:effectLst/>
                        </a:rPr>
                        <a:t>Comparison geography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Population groups</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Types of impacts </a:t>
                      </a:r>
                    </a:p>
                    <a:p>
                      <a:pPr marL="0" marR="0" algn="ctr">
                        <a:lnSpc>
                          <a:spcPct val="107000"/>
                        </a:lnSpc>
                        <a:spcBef>
                          <a:spcPts val="0"/>
                        </a:spcBef>
                        <a:spcAft>
                          <a:spcPts val="0"/>
                        </a:spcAft>
                      </a:pPr>
                      <a:r>
                        <a:rPr lang="en-US" sz="800" i="1" dirty="0">
                          <a:effectLst/>
                        </a:rPr>
                        <a:t>subject to detailed </a:t>
                      </a:r>
                      <a:r>
                        <a:rPr lang="en-US" sz="800" i="1" dirty="0" err="1">
                          <a:effectLst/>
                        </a:rPr>
                        <a:t>EJ</a:t>
                      </a:r>
                      <a:r>
                        <a:rPr lang="en-US" sz="800" i="1" dirty="0">
                          <a:effectLst/>
                        </a:rPr>
                        <a:t> review</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Net </a:t>
                      </a:r>
                      <a:r>
                        <a:rPr lang="en-US" sz="800" i="1" dirty="0" err="1">
                          <a:effectLst/>
                        </a:rPr>
                        <a:t>EJ</a:t>
                      </a:r>
                      <a:r>
                        <a:rPr lang="en-US" sz="800" i="1" dirty="0">
                          <a:effectLst/>
                        </a:rPr>
                        <a:t> impact?</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Propose </a:t>
                      </a:r>
                      <a:r>
                        <a:rPr lang="en-US" sz="800" i="1" dirty="0" err="1">
                          <a:effectLst/>
                        </a:rPr>
                        <a:t>EJ</a:t>
                      </a:r>
                      <a:r>
                        <a:rPr lang="en-US" sz="800" i="1" dirty="0">
                          <a:effectLst/>
                        </a:rPr>
                        <a:t> mitigation?</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175226069"/>
                  </a:ext>
                </a:extLst>
              </a:tr>
              <a:tr h="103878">
                <a:tc v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State</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County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Project Area</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8485925"/>
                  </a:ext>
                </a:extLst>
              </a:tr>
              <a:tr h="262143">
                <a:tc>
                  <a:txBody>
                    <a:bodyPr/>
                    <a:lstStyle/>
                    <a:p>
                      <a:pPr marL="0" marR="0" algn="ctr">
                        <a:lnSpc>
                          <a:spcPct val="107000"/>
                        </a:lnSpc>
                        <a:spcBef>
                          <a:spcPts val="0"/>
                        </a:spcBef>
                        <a:spcAft>
                          <a:spcPts val="0"/>
                        </a:spcAft>
                      </a:pPr>
                      <a:r>
                        <a:rPr lang="en-US" sz="900" dirty="0" err="1">
                          <a:effectLst/>
                        </a:rPr>
                        <a:t>ATL</a:t>
                      </a:r>
                      <a:endParaRPr lang="en-US" sz="900" dirty="0">
                        <a:effectLst/>
                      </a:endParaRP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&lt;$15,000 household 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construction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5582031"/>
                  </a:ext>
                </a:extLst>
              </a:tr>
              <a:tr h="239067">
                <a:tc>
                  <a:txBody>
                    <a:bodyPr/>
                    <a:lstStyle/>
                    <a:p>
                      <a:pPr marL="0" marR="0" algn="ctr">
                        <a:lnSpc>
                          <a:spcPct val="107000"/>
                        </a:lnSpc>
                        <a:spcBef>
                          <a:spcPts val="0"/>
                        </a:spcBef>
                        <a:spcAft>
                          <a:spcPts val="0"/>
                        </a:spcAft>
                      </a:pPr>
                      <a:r>
                        <a:rPr lang="en-US" sz="900" dirty="0">
                          <a:effectLst/>
                        </a:rPr>
                        <a:t>BOS</a:t>
                      </a: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61740206"/>
                  </a:ext>
                </a:extLst>
              </a:tr>
              <a:tr h="239067">
                <a:tc>
                  <a:txBody>
                    <a:bodyPr/>
                    <a:lstStyle/>
                    <a:p>
                      <a:pPr marL="0" marR="0" algn="ctr">
                        <a:lnSpc>
                          <a:spcPct val="107000"/>
                        </a:lnSpc>
                        <a:spcBef>
                          <a:spcPts val="0"/>
                        </a:spcBef>
                        <a:spcAft>
                          <a:spcPts val="0"/>
                        </a:spcAft>
                      </a:pPr>
                      <a:r>
                        <a:rPr lang="en-US" sz="900" dirty="0">
                          <a:effectLst/>
                        </a:rPr>
                        <a:t>CLE</a:t>
                      </a:r>
                    </a:p>
                    <a:p>
                      <a:pPr marL="0" marR="0" algn="ctr">
                        <a:lnSpc>
                          <a:spcPct val="107000"/>
                        </a:lnSpc>
                        <a:spcBef>
                          <a:spcPts val="0"/>
                        </a:spcBef>
                        <a:spcAft>
                          <a:spcPts val="0"/>
                        </a:spcAft>
                      </a:pPr>
                      <a:r>
                        <a:rPr lang="en-US" sz="900" dirty="0">
                          <a:effectLst/>
                        </a:rPr>
                        <a:t>(2000)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322494576"/>
                  </a:ext>
                </a:extLst>
              </a:tr>
              <a:tr h="168350">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14730199"/>
                  </a:ext>
                </a:extLst>
              </a:tr>
              <a:tr h="262143">
                <a:tc>
                  <a:txBody>
                    <a:bodyPr/>
                    <a:lstStyle/>
                    <a:p>
                      <a:pPr marL="0" marR="0" algn="ctr">
                        <a:lnSpc>
                          <a:spcPct val="107000"/>
                        </a:lnSpc>
                        <a:spcBef>
                          <a:spcPts val="0"/>
                        </a:spcBef>
                        <a:spcAft>
                          <a:spcPts val="0"/>
                        </a:spcAft>
                      </a:pPr>
                      <a:r>
                        <a:rPr lang="en-US" sz="900" dirty="0" err="1">
                          <a:effectLst/>
                        </a:rPr>
                        <a:t>FLL</a:t>
                      </a:r>
                      <a:endParaRPr lang="en-US" sz="900" dirty="0">
                        <a:effectLst/>
                      </a:endParaRPr>
                    </a:p>
                    <a:p>
                      <a:pPr marL="0" marR="0" algn="ctr">
                        <a:lnSpc>
                          <a:spcPct val="107000"/>
                        </a:lnSpc>
                        <a:spcBef>
                          <a:spcPts val="0"/>
                        </a:spcBef>
                        <a:spcAft>
                          <a:spcPts val="0"/>
                        </a:spcAft>
                      </a:pPr>
                      <a:r>
                        <a:rPr lang="en-US" sz="900" dirty="0">
                          <a:effectLst/>
                        </a:rPr>
                        <a:t>(2011)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poverty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air quality, water quality, hazardous materials, cultural resources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55555165"/>
                  </a:ext>
                </a:extLst>
              </a:tr>
              <a:tr h="239067">
                <a:tc>
                  <a:txBody>
                    <a:bodyPr/>
                    <a:lstStyle/>
                    <a:p>
                      <a:pPr marL="0" marR="0" algn="ctr">
                        <a:lnSpc>
                          <a:spcPct val="107000"/>
                        </a:lnSpc>
                        <a:spcBef>
                          <a:spcPts val="0"/>
                        </a:spcBef>
                        <a:spcAft>
                          <a:spcPts val="0"/>
                        </a:spcAft>
                      </a:pPr>
                      <a:r>
                        <a:rPr lang="en-US" sz="900" dirty="0" err="1">
                          <a:effectLst/>
                        </a:rPr>
                        <a:t>IAH</a:t>
                      </a:r>
                      <a:endParaRPr lang="en-US" sz="900" dirty="0">
                        <a:effectLst/>
                      </a:endParaRP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98459263"/>
                  </a:ext>
                </a:extLst>
              </a:tr>
              <a:tr h="321153">
                <a:tc>
                  <a:txBody>
                    <a:bodyPr/>
                    <a:lstStyle/>
                    <a:p>
                      <a:pPr marL="0" marR="0" algn="ctr">
                        <a:lnSpc>
                          <a:spcPct val="107000"/>
                        </a:lnSpc>
                        <a:spcBef>
                          <a:spcPts val="0"/>
                        </a:spcBef>
                        <a:spcAft>
                          <a:spcPts val="0"/>
                        </a:spcAft>
                      </a:pPr>
                      <a:r>
                        <a:rPr lang="en-US" sz="900" dirty="0">
                          <a:effectLst/>
                        </a:rPr>
                        <a:t>IND</a:t>
                      </a: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&lt;$15,000 median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08805110"/>
                  </a:ext>
                </a:extLst>
              </a:tr>
              <a:tr h="491063">
                <a:tc>
                  <a:txBody>
                    <a:bodyPr/>
                    <a:lstStyle/>
                    <a:p>
                      <a:pPr marL="0" marR="0" algn="ctr">
                        <a:lnSpc>
                          <a:spcPct val="107000"/>
                        </a:lnSpc>
                        <a:spcBef>
                          <a:spcPts val="0"/>
                        </a:spcBef>
                        <a:spcAft>
                          <a:spcPts val="0"/>
                        </a:spcAft>
                      </a:pPr>
                      <a:r>
                        <a:rPr lang="en-US" sz="900" dirty="0">
                          <a:effectLst/>
                        </a:rPr>
                        <a:t>LAX</a:t>
                      </a: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relocation, air quality, human health risk, surface transportation, construction, historic and cultural resources, light emissions, architecture and aesthetics,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4300366"/>
                  </a:ext>
                </a:extLst>
              </a:tr>
              <a:tr h="239067">
                <a:tc>
                  <a:txBody>
                    <a:bodyPr/>
                    <a:lstStyle/>
                    <a:p>
                      <a:pPr marL="0" marR="0" algn="ctr">
                        <a:lnSpc>
                          <a:spcPct val="107000"/>
                        </a:lnSpc>
                        <a:spcBef>
                          <a:spcPts val="0"/>
                        </a:spcBef>
                        <a:spcAft>
                          <a:spcPts val="0"/>
                        </a:spcAft>
                      </a:pPr>
                      <a:r>
                        <a:rPr lang="en-US" sz="900" dirty="0">
                          <a:effectLst/>
                        </a:rPr>
                        <a:t>MIA</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3762615"/>
                  </a:ext>
                </a:extLst>
              </a:tr>
              <a:tr h="247380">
                <a:tc>
                  <a:txBody>
                    <a:bodyPr/>
                    <a:lstStyle/>
                    <a:p>
                      <a:pPr marL="0" marR="0" algn="ctr">
                        <a:lnSpc>
                          <a:spcPct val="107000"/>
                        </a:lnSpc>
                        <a:spcBef>
                          <a:spcPts val="0"/>
                        </a:spcBef>
                        <a:spcAft>
                          <a:spcPts val="0"/>
                        </a:spcAft>
                      </a:pPr>
                      <a:r>
                        <a:rPr lang="en-US" sz="900" dirty="0">
                          <a:effectLst/>
                        </a:rPr>
                        <a:t>MSP</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Displacement, employment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28536635"/>
                  </a:ext>
                </a:extLst>
              </a:tr>
              <a:tr h="262143">
                <a:tc>
                  <a:txBody>
                    <a:bodyPr/>
                    <a:lstStyle/>
                    <a:p>
                      <a:pPr marL="0" marR="0" algn="ctr">
                        <a:lnSpc>
                          <a:spcPct val="107000"/>
                        </a:lnSpc>
                        <a:spcBef>
                          <a:spcPts val="0"/>
                        </a:spcBef>
                        <a:spcAft>
                          <a:spcPts val="0"/>
                        </a:spcAft>
                      </a:pPr>
                      <a:r>
                        <a:rPr lang="en-US" sz="900" dirty="0">
                          <a:effectLst/>
                        </a:rPr>
                        <a:t>ORD</a:t>
                      </a: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Race, ethnicity, &lt;$30,768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a:t>
                      </a:r>
                    </a:p>
                    <a:p>
                      <a:pPr marL="0" marR="0">
                        <a:lnSpc>
                          <a:spcPct val="107000"/>
                        </a:lnSpc>
                        <a:spcBef>
                          <a:spcPts val="0"/>
                        </a:spcBef>
                        <a:spcAft>
                          <a:spcPts val="0"/>
                        </a:spcAft>
                      </a:pPr>
                      <a:r>
                        <a:rPr lang="en-US" sz="800" dirty="0">
                          <a:effectLst/>
                        </a:rPr>
                        <a:t>surface transportation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72989677"/>
                  </a:ext>
                </a:extLst>
              </a:tr>
              <a:tr h="239067">
                <a:tc>
                  <a:txBody>
                    <a:bodyPr/>
                    <a:lstStyle/>
                    <a:p>
                      <a:pPr marL="0" marR="0" algn="ctr">
                        <a:lnSpc>
                          <a:spcPct val="107000"/>
                        </a:lnSpc>
                        <a:spcBef>
                          <a:spcPts val="0"/>
                        </a:spcBef>
                        <a:spcAft>
                          <a:spcPts val="0"/>
                        </a:spcAft>
                      </a:pPr>
                      <a:r>
                        <a:rPr lang="en-US" sz="900" dirty="0" err="1">
                          <a:effectLst/>
                        </a:rPr>
                        <a:t>PHL</a:t>
                      </a:r>
                      <a:endParaRPr lang="en-US" sz="900" dirty="0">
                        <a:effectLst/>
                      </a:endParaRPr>
                    </a:p>
                    <a:p>
                      <a:pPr marL="0" marR="0" algn="ctr">
                        <a:lnSpc>
                          <a:spcPct val="107000"/>
                        </a:lnSpc>
                        <a:spcBef>
                          <a:spcPts val="0"/>
                        </a:spcBef>
                        <a:spcAft>
                          <a:spcPts val="0"/>
                        </a:spcAft>
                      </a:pPr>
                      <a:r>
                        <a:rPr lang="en-US" sz="900" dirty="0">
                          <a:effectLst/>
                        </a:rPr>
                        <a:t>(2010)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children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Noise, land use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7709854"/>
                  </a:ext>
                </a:extLst>
              </a:tr>
              <a:tr h="254426">
                <a:tc>
                  <a:txBody>
                    <a:bodyPr/>
                    <a:lstStyle/>
                    <a:p>
                      <a:pPr marL="0" marR="0" algn="ctr">
                        <a:lnSpc>
                          <a:spcPct val="107000"/>
                        </a:lnSpc>
                        <a:spcBef>
                          <a:spcPts val="0"/>
                        </a:spcBef>
                        <a:spcAft>
                          <a:spcPts val="0"/>
                        </a:spcAft>
                      </a:pPr>
                      <a:r>
                        <a:rPr lang="en-US" sz="900" dirty="0" err="1">
                          <a:effectLst/>
                        </a:rPr>
                        <a:t>PHX</a:t>
                      </a:r>
                      <a:endParaRPr lang="en-US" sz="900" dirty="0">
                        <a:effectLst/>
                      </a:endParaRPr>
                    </a:p>
                    <a:p>
                      <a:pPr marL="0" marR="0" algn="ctr">
                        <a:lnSpc>
                          <a:spcPct val="107000"/>
                        </a:lnSpc>
                        <a:spcBef>
                          <a:spcPts val="0"/>
                        </a:spcBef>
                        <a:spcAft>
                          <a:spcPts val="0"/>
                        </a:spcAft>
                      </a:pPr>
                      <a:r>
                        <a:rPr lang="en-US" sz="900" dirty="0">
                          <a:effectLst/>
                        </a:rPr>
                        <a:t>(2006)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Native-American tribe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9262237"/>
                  </a:ext>
                </a:extLst>
              </a:tr>
              <a:tr h="239067">
                <a:tc>
                  <a:txBody>
                    <a:bodyPr/>
                    <a:lstStyle/>
                    <a:p>
                      <a:pPr marL="0" marR="0" algn="ctr">
                        <a:lnSpc>
                          <a:spcPct val="107000"/>
                        </a:lnSpc>
                        <a:spcBef>
                          <a:spcPts val="0"/>
                        </a:spcBef>
                        <a:spcAft>
                          <a:spcPts val="0"/>
                        </a:spcAft>
                      </a:pPr>
                      <a:r>
                        <a:rPr lang="en-US" sz="900" dirty="0" err="1">
                          <a:effectLst/>
                        </a:rPr>
                        <a:t>STL</a:t>
                      </a:r>
                      <a:endParaRPr lang="en-US" sz="900" dirty="0">
                        <a:effectLst/>
                      </a:endParaRP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&lt;$20,000 household income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703031"/>
                  </a:ext>
                </a:extLst>
              </a:tr>
              <a:tr h="239067">
                <a:tc>
                  <a:txBody>
                    <a:bodyPr/>
                    <a:lstStyle/>
                    <a:p>
                      <a:pPr marL="0" marR="0" algn="ctr">
                        <a:lnSpc>
                          <a:spcPct val="107000"/>
                        </a:lnSpc>
                        <a:spcBef>
                          <a:spcPts val="0"/>
                        </a:spcBef>
                        <a:spcAft>
                          <a:spcPts val="0"/>
                        </a:spcAft>
                      </a:pPr>
                      <a:r>
                        <a:rPr lang="en-US" sz="900" dirty="0" err="1">
                          <a:effectLst/>
                        </a:rPr>
                        <a:t>CVG</a:t>
                      </a:r>
                      <a:endParaRPr lang="en-US" sz="900" dirty="0">
                        <a:effectLst/>
                      </a:endParaRP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88550264"/>
                  </a:ext>
                </a:extLst>
              </a:tr>
              <a:tr h="239067">
                <a:tc>
                  <a:txBody>
                    <a:bodyPr/>
                    <a:lstStyle/>
                    <a:p>
                      <a:pPr marL="0" marR="0" algn="ctr">
                        <a:lnSpc>
                          <a:spcPct val="107000"/>
                        </a:lnSpc>
                        <a:spcBef>
                          <a:spcPts val="0"/>
                        </a:spcBef>
                        <a:spcAft>
                          <a:spcPts val="0"/>
                        </a:spcAft>
                      </a:pPr>
                      <a:r>
                        <a:rPr lang="en-US" sz="900" dirty="0" err="1">
                          <a:effectLst/>
                        </a:rPr>
                        <a:t>IAD</a:t>
                      </a:r>
                      <a:endParaRPr lang="en-US" sz="900" dirty="0">
                        <a:effectLst/>
                      </a:endParaRP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ethnic groups,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 residential impacts]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1934021"/>
                  </a:ext>
                </a:extLst>
              </a:tr>
              <a:tr h="254426">
                <a:tc>
                  <a:txBody>
                    <a:bodyPr/>
                    <a:lstStyle/>
                    <a:p>
                      <a:pPr marL="0" marR="0" algn="ctr">
                        <a:lnSpc>
                          <a:spcPct val="107000"/>
                        </a:lnSpc>
                        <a:spcBef>
                          <a:spcPts val="0"/>
                        </a:spcBef>
                        <a:spcAft>
                          <a:spcPts val="0"/>
                        </a:spcAft>
                      </a:pPr>
                      <a:r>
                        <a:rPr lang="en-US" sz="900" dirty="0" err="1">
                          <a:effectLst/>
                        </a:rPr>
                        <a:t>PDX</a:t>
                      </a:r>
                      <a:endParaRPr lang="en-US" sz="900" dirty="0">
                        <a:effectLst/>
                      </a:endParaRPr>
                    </a:p>
                    <a:p>
                      <a:pPr marL="0" marR="0" algn="ctr">
                        <a:lnSpc>
                          <a:spcPct val="107000"/>
                        </a:lnSpc>
                        <a:spcBef>
                          <a:spcPts val="0"/>
                        </a:spcBef>
                        <a:spcAft>
                          <a:spcPts val="0"/>
                        </a:spcAft>
                      </a:pPr>
                      <a:r>
                        <a:rPr lang="en-US" sz="900" dirty="0">
                          <a:effectLst/>
                        </a:rPr>
                        <a:t>(2008, </a:t>
                      </a:r>
                      <a:r>
                        <a:rPr lang="en-US" sz="900" dirty="0" err="1">
                          <a:effectLst/>
                        </a:rPr>
                        <a:t>FONSI</a:t>
                      </a: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4144901237"/>
                  </a:ext>
                </a:extLst>
              </a:tr>
              <a:tr h="239067">
                <a:tc>
                  <a:txBody>
                    <a:bodyPr/>
                    <a:lstStyle/>
                    <a:p>
                      <a:pPr marL="0" marR="0" algn="ctr">
                        <a:lnSpc>
                          <a:spcPct val="107000"/>
                        </a:lnSpc>
                        <a:spcBef>
                          <a:spcPts val="0"/>
                        </a:spcBef>
                        <a:spcAft>
                          <a:spcPts val="0"/>
                        </a:spcAft>
                      </a:pPr>
                      <a:r>
                        <a:rPr lang="en-US" sz="900" dirty="0">
                          <a:effectLst/>
                        </a:rPr>
                        <a:t>SEA</a:t>
                      </a:r>
                    </a:p>
                    <a:p>
                      <a:pPr marL="0" marR="0" algn="ctr">
                        <a:lnSpc>
                          <a:spcPct val="107000"/>
                        </a:lnSpc>
                        <a:spcBef>
                          <a:spcPts val="0"/>
                        </a:spcBef>
                        <a:spcAft>
                          <a:spcPts val="0"/>
                        </a:spcAft>
                      </a:pPr>
                      <a:r>
                        <a:rPr lang="en-US" sz="900" dirty="0">
                          <a:effectLst/>
                        </a:rPr>
                        <a:t>(1997)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age, and income groups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1696664"/>
                  </a:ext>
                </a:extLst>
              </a:tr>
              <a:tr h="239067">
                <a:tc>
                  <a:txBody>
                    <a:bodyPr/>
                    <a:lstStyle/>
                    <a:p>
                      <a:pPr marL="0" marR="0" algn="ctr">
                        <a:lnSpc>
                          <a:spcPct val="107000"/>
                        </a:lnSpc>
                        <a:spcBef>
                          <a:spcPts val="0"/>
                        </a:spcBef>
                        <a:spcAft>
                          <a:spcPts val="0"/>
                        </a:spcAft>
                      </a:pPr>
                      <a:r>
                        <a:rPr lang="en-US" sz="900" dirty="0" err="1">
                          <a:effectLst/>
                        </a:rPr>
                        <a:t>SJC</a:t>
                      </a:r>
                      <a:endParaRPr lang="en-US" sz="900" dirty="0">
                        <a:effectLst/>
                      </a:endParaRPr>
                    </a:p>
                    <a:p>
                      <a:pPr marL="0" marR="0" algn="ctr">
                        <a:lnSpc>
                          <a:spcPct val="107000"/>
                        </a:lnSpc>
                        <a:spcBef>
                          <a:spcPts val="0"/>
                        </a:spcBef>
                        <a:spcAft>
                          <a:spcPts val="0"/>
                        </a:spcAft>
                      </a:pPr>
                      <a:r>
                        <a:rPr lang="en-US" sz="900" dirty="0">
                          <a:effectLst/>
                        </a:rPr>
                        <a:t>(1999)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46231100"/>
                  </a:ext>
                </a:extLst>
              </a:tr>
            </a:tbl>
          </a:graphicData>
        </a:graphic>
      </p:graphicFrame>
      <p:cxnSp>
        <p:nvCxnSpPr>
          <p:cNvPr id="31" name="Straight Arrow Connector 30">
            <a:extLst>
              <a:ext uri="{FF2B5EF4-FFF2-40B4-BE49-F238E27FC236}">
                <a16:creationId xmlns:a16="http://schemas.microsoft.com/office/drawing/2014/main" id="{FC68553E-0D47-47B1-93EE-AA74C25A87C1}"/>
              </a:ext>
            </a:extLst>
          </p:cNvPr>
          <p:cNvCxnSpPr>
            <a:cxnSpLocks/>
          </p:cNvCxnSpPr>
          <p:nvPr/>
        </p:nvCxnSpPr>
        <p:spPr>
          <a:xfrm flipH="1" flipV="1">
            <a:off x="3875314" y="272143"/>
            <a:ext cx="3801393" cy="3374825"/>
          </a:xfrm>
          <a:prstGeom prst="straightConnector1">
            <a:avLst/>
          </a:prstGeom>
          <a:ln w="3175">
            <a:solidFill>
              <a:schemeClr val="accent6">
                <a:lumMod val="75000"/>
              </a:schemeClr>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97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NEPA Documents</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13</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378995" y="1781908"/>
            <a:ext cx="4278749"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Document Review</a:t>
            </a:r>
          </a:p>
          <a:p>
            <a:pPr lvl="2"/>
            <a:r>
              <a:rPr lang="en-US" sz="1600" b="1" dirty="0">
                <a:solidFill>
                  <a:schemeClr val="tx1">
                    <a:lumMod val="65000"/>
                    <a:lumOff val="35000"/>
                  </a:schemeClr>
                </a:solidFill>
              </a:rPr>
              <a:t>Select planning document:  </a:t>
            </a:r>
            <a:r>
              <a:rPr lang="en-US" sz="1600" b="1" dirty="0" err="1">
                <a:solidFill>
                  <a:schemeClr val="tx1">
                    <a:lumMod val="65000"/>
                    <a:lumOff val="35000"/>
                  </a:schemeClr>
                </a:solidFill>
              </a:rPr>
              <a:t>NEPA</a:t>
            </a:r>
            <a:r>
              <a:rPr lang="en-US" sz="1600" b="1" dirty="0">
                <a:solidFill>
                  <a:schemeClr val="tx1">
                    <a:lumMod val="65000"/>
                    <a:lumOff val="35000"/>
                  </a:schemeClr>
                </a:solidFill>
              </a:rPr>
              <a:t> process </a:t>
            </a:r>
            <a:r>
              <a:rPr lang="en-US" sz="1600" b="1" dirty="0" err="1">
                <a:solidFill>
                  <a:schemeClr val="tx1">
                    <a:lumMod val="65000"/>
                    <a:lumOff val="35000"/>
                  </a:schemeClr>
                </a:solidFill>
              </a:rPr>
              <a:t>EIS</a:t>
            </a:r>
            <a:r>
              <a:rPr lang="en-US" sz="1600" b="1" dirty="0">
                <a:solidFill>
                  <a:schemeClr val="tx1">
                    <a:lumMod val="65000"/>
                    <a:lumOff val="35000"/>
                  </a:schemeClr>
                </a:solidFill>
              </a:rPr>
              <a:t> and ROD</a:t>
            </a:r>
          </a:p>
          <a:p>
            <a:pPr lvl="3"/>
            <a:r>
              <a:rPr lang="en-US" sz="1600" dirty="0">
                <a:solidFill>
                  <a:schemeClr val="tx1">
                    <a:lumMod val="65000"/>
                    <a:lumOff val="35000"/>
                  </a:schemeClr>
                </a:solidFill>
              </a:rPr>
              <a:t>Required for all expansion projects</a:t>
            </a:r>
          </a:p>
          <a:p>
            <a:pPr lvl="3"/>
            <a:r>
              <a:rPr lang="en-US" sz="1600" dirty="0">
                <a:solidFill>
                  <a:schemeClr val="tx1">
                    <a:lumMod val="65000"/>
                    <a:lumOff val="35000"/>
                  </a:schemeClr>
                </a:solidFill>
              </a:rPr>
              <a:t>Standardized requirement to address environmental justice after Executive Order in 12898 (1994)</a:t>
            </a:r>
          </a:p>
          <a:p>
            <a:pPr lvl="2"/>
            <a:r>
              <a:rPr lang="en-US" sz="1600" b="1" dirty="0">
                <a:solidFill>
                  <a:schemeClr val="accent6">
                    <a:lumMod val="75000"/>
                  </a:schemeClr>
                </a:solidFill>
              </a:rPr>
              <a:t>Search </a:t>
            </a:r>
            <a:r>
              <a:rPr lang="en-US" sz="1600" b="1" dirty="0" err="1">
                <a:solidFill>
                  <a:schemeClr val="accent6">
                    <a:lumMod val="75000"/>
                  </a:schemeClr>
                </a:solidFill>
              </a:rPr>
              <a:t>EIS</a:t>
            </a:r>
            <a:r>
              <a:rPr lang="en-US" sz="1600" b="1" dirty="0">
                <a:solidFill>
                  <a:schemeClr val="accent6">
                    <a:lumMod val="75000"/>
                  </a:schemeClr>
                </a:solidFill>
              </a:rPr>
              <a:t> and ROD for methodological content</a:t>
            </a:r>
          </a:p>
          <a:p>
            <a:pPr lvl="3"/>
            <a:r>
              <a:rPr lang="en-US" sz="1600" dirty="0">
                <a:solidFill>
                  <a:schemeClr val="accent6">
                    <a:lumMod val="75000"/>
                  </a:schemeClr>
                </a:solidFill>
              </a:rPr>
              <a:t>Comparison geography</a:t>
            </a:r>
          </a:p>
          <a:p>
            <a:pPr lvl="3"/>
            <a:r>
              <a:rPr lang="en-US" sz="1600" dirty="0">
                <a:solidFill>
                  <a:schemeClr val="accent6">
                    <a:lumMod val="75000"/>
                  </a:schemeClr>
                </a:solidFill>
              </a:rPr>
              <a:t>Population groups of interest</a:t>
            </a:r>
          </a:p>
          <a:p>
            <a:pPr lvl="3"/>
            <a:r>
              <a:rPr lang="en-US" sz="1600" dirty="0">
                <a:solidFill>
                  <a:schemeClr val="accent6">
                    <a:lumMod val="75000"/>
                  </a:schemeClr>
                </a:solidFill>
              </a:rPr>
              <a:t>Impacts of interest</a:t>
            </a:r>
          </a:p>
          <a:p>
            <a:pPr lvl="2"/>
            <a:r>
              <a:rPr lang="en-US" sz="1600" b="1" dirty="0">
                <a:solidFill>
                  <a:schemeClr val="accent4">
                    <a:lumMod val="75000"/>
                  </a:schemeClr>
                </a:solidFill>
              </a:rPr>
              <a:t>Search </a:t>
            </a:r>
            <a:r>
              <a:rPr lang="en-US" sz="1600" b="1" dirty="0" err="1">
                <a:solidFill>
                  <a:schemeClr val="accent4">
                    <a:lumMod val="75000"/>
                  </a:schemeClr>
                </a:solidFill>
              </a:rPr>
              <a:t>EIS</a:t>
            </a:r>
            <a:r>
              <a:rPr lang="en-US" sz="1600" b="1" dirty="0">
                <a:solidFill>
                  <a:schemeClr val="accent4">
                    <a:lumMod val="75000"/>
                  </a:schemeClr>
                </a:solidFill>
              </a:rPr>
              <a:t> and ROD for findings</a:t>
            </a:r>
          </a:p>
          <a:p>
            <a:pPr lvl="3"/>
            <a:r>
              <a:rPr lang="en-US" sz="1600" dirty="0">
                <a:solidFill>
                  <a:schemeClr val="accent4">
                    <a:lumMod val="75000"/>
                  </a:schemeClr>
                </a:solidFill>
              </a:rPr>
              <a:t>Environmental justice conclusion (significant impact?)</a:t>
            </a:r>
          </a:p>
          <a:p>
            <a:pPr lvl="3"/>
            <a:r>
              <a:rPr lang="en-US" sz="1600" dirty="0">
                <a:solidFill>
                  <a:schemeClr val="accent4">
                    <a:lumMod val="75000"/>
                  </a:schemeClr>
                </a:solidFill>
              </a:rPr>
              <a:t>Mitigation strategies?</a:t>
            </a:r>
            <a:r>
              <a:rPr lang="en-US" sz="1600" dirty="0"/>
              <a:t>	</a:t>
            </a:r>
          </a:p>
          <a:p>
            <a:pPr lvl="2"/>
            <a:endParaRPr lang="en-US" sz="1600" dirty="0">
              <a:solidFill>
                <a:schemeClr val="accent6">
                  <a:lumMod val="75000"/>
                </a:schemeClr>
              </a:solidFill>
            </a:endParaRPr>
          </a:p>
          <a:p>
            <a:pPr lvl="1"/>
            <a:endParaRPr lang="en-US" sz="1600" b="1" dirty="0"/>
          </a:p>
        </p:txBody>
      </p:sp>
      <p:graphicFrame>
        <p:nvGraphicFramePr>
          <p:cNvPr id="2" name="Table 1">
            <a:extLst>
              <a:ext uri="{FF2B5EF4-FFF2-40B4-BE49-F238E27FC236}">
                <a16:creationId xmlns:a16="http://schemas.microsoft.com/office/drawing/2014/main" id="{5F4A0C10-663D-40FE-A760-9A8D9A7F24BE}"/>
              </a:ext>
            </a:extLst>
          </p:cNvPr>
          <p:cNvGraphicFramePr>
            <a:graphicFrameLocks noGrp="1"/>
          </p:cNvGraphicFramePr>
          <p:nvPr>
            <p:extLst>
              <p:ext uri="{D42A27DB-BD31-4B8C-83A1-F6EECF244321}">
                <p14:modId xmlns:p14="http://schemas.microsoft.com/office/powerpoint/2010/main" val="1624141412"/>
              </p:ext>
            </p:extLst>
          </p:nvPr>
        </p:nvGraphicFramePr>
        <p:xfrm>
          <a:off x="300250" y="187395"/>
          <a:ext cx="6781034" cy="6297243"/>
        </p:xfrm>
        <a:graphic>
          <a:graphicData uri="http://schemas.openxmlformats.org/drawingml/2006/table">
            <a:tbl>
              <a:tblPr firstRow="1" firstCol="1" bandRow="1">
                <a:tableStyleId>{2D5ABB26-0587-4C30-8999-92F81FD0307C}</a:tableStyleId>
              </a:tblPr>
              <a:tblGrid>
                <a:gridCol w="799743">
                  <a:extLst>
                    <a:ext uri="{9D8B030D-6E8A-4147-A177-3AD203B41FA5}">
                      <a16:colId xmlns:a16="http://schemas.microsoft.com/office/drawing/2014/main" val="4211348725"/>
                    </a:ext>
                  </a:extLst>
                </a:gridCol>
                <a:gridCol w="366177">
                  <a:extLst>
                    <a:ext uri="{9D8B030D-6E8A-4147-A177-3AD203B41FA5}">
                      <a16:colId xmlns:a16="http://schemas.microsoft.com/office/drawing/2014/main" val="3078761914"/>
                    </a:ext>
                  </a:extLst>
                </a:gridCol>
                <a:gridCol w="446433">
                  <a:extLst>
                    <a:ext uri="{9D8B030D-6E8A-4147-A177-3AD203B41FA5}">
                      <a16:colId xmlns:a16="http://schemas.microsoft.com/office/drawing/2014/main" val="4012479677"/>
                    </a:ext>
                  </a:extLst>
                </a:gridCol>
                <a:gridCol w="709041">
                  <a:extLst>
                    <a:ext uri="{9D8B030D-6E8A-4147-A177-3AD203B41FA5}">
                      <a16:colId xmlns:a16="http://schemas.microsoft.com/office/drawing/2014/main" val="2534854858"/>
                    </a:ext>
                  </a:extLst>
                </a:gridCol>
                <a:gridCol w="1063407">
                  <a:extLst>
                    <a:ext uri="{9D8B030D-6E8A-4147-A177-3AD203B41FA5}">
                      <a16:colId xmlns:a16="http://schemas.microsoft.com/office/drawing/2014/main" val="140616748"/>
                    </a:ext>
                  </a:extLst>
                </a:gridCol>
                <a:gridCol w="2216019">
                  <a:extLst>
                    <a:ext uri="{9D8B030D-6E8A-4147-A177-3AD203B41FA5}">
                      <a16:colId xmlns:a16="http://schemas.microsoft.com/office/drawing/2014/main" val="2978347334"/>
                    </a:ext>
                  </a:extLst>
                </a:gridCol>
                <a:gridCol w="541518">
                  <a:extLst>
                    <a:ext uri="{9D8B030D-6E8A-4147-A177-3AD203B41FA5}">
                      <a16:colId xmlns:a16="http://schemas.microsoft.com/office/drawing/2014/main" val="3301916695"/>
                    </a:ext>
                  </a:extLst>
                </a:gridCol>
                <a:gridCol w="638696">
                  <a:extLst>
                    <a:ext uri="{9D8B030D-6E8A-4147-A177-3AD203B41FA5}">
                      <a16:colId xmlns:a16="http://schemas.microsoft.com/office/drawing/2014/main" val="2632858564"/>
                    </a:ext>
                  </a:extLst>
                </a:gridCol>
              </a:tblGrid>
              <a:tr h="212516">
                <a:tc rowSpan="3">
                  <a:txBody>
                    <a:bodyPr/>
                    <a:lstStyle/>
                    <a:p>
                      <a:pPr marL="0" marR="0" algn="ctr">
                        <a:lnSpc>
                          <a:spcPct val="107000"/>
                        </a:lnSpc>
                        <a:spcBef>
                          <a:spcPts val="0"/>
                        </a:spcBef>
                        <a:spcAft>
                          <a:spcPts val="0"/>
                        </a:spcAft>
                      </a:pPr>
                      <a:r>
                        <a:rPr lang="en-US" sz="800" b="1" dirty="0">
                          <a:effectLst/>
                        </a:rPr>
                        <a:t>AIRPORT</a:t>
                      </a:r>
                    </a:p>
                    <a:p>
                      <a:pPr marL="0" marR="0" algn="ctr">
                        <a:lnSpc>
                          <a:spcPct val="107000"/>
                        </a:lnSpc>
                        <a:spcBef>
                          <a:spcPts val="0"/>
                        </a:spcBef>
                        <a:spcAft>
                          <a:spcPts val="0"/>
                        </a:spcAft>
                      </a:pPr>
                      <a:r>
                        <a:rPr lang="en-US" sz="800" b="1" dirty="0">
                          <a:effectLst/>
                        </a:rPr>
                        <a:t>(ROD Year)</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5">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METHODOLOGY</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800" b="1" dirty="0" err="1">
                          <a:effectLst/>
                        </a:rPr>
                        <a:t>EJ</a:t>
                      </a:r>
                      <a:r>
                        <a:rPr lang="en-US" sz="800" b="1" dirty="0">
                          <a:effectLst/>
                        </a:rPr>
                        <a:t> IMPACT </a:t>
                      </a:r>
                    </a:p>
                    <a:p>
                      <a:pPr marL="0" marR="0" algn="ctr">
                        <a:lnSpc>
                          <a:spcPct val="107000"/>
                        </a:lnSpc>
                        <a:spcBef>
                          <a:spcPts val="0"/>
                        </a:spcBef>
                        <a:spcAft>
                          <a:spcPts val="0"/>
                        </a:spcAft>
                      </a:pPr>
                      <a:r>
                        <a:rPr lang="en-US" sz="800" b="1" dirty="0">
                          <a:effectLst/>
                        </a:rPr>
                        <a:t>FINDINGS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4188429760"/>
                  </a:ext>
                </a:extLst>
              </a:tr>
              <a:tr h="212516">
                <a:tc vMerge="1">
                  <a:txBody>
                    <a:bodyPr/>
                    <a:lstStyle/>
                    <a:p>
                      <a:pPr marL="0" marR="0">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800" i="1" dirty="0">
                          <a:effectLst/>
                        </a:rPr>
                        <a:t>Comparison geography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Population groups</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Types of impacts </a:t>
                      </a:r>
                    </a:p>
                    <a:p>
                      <a:pPr marL="0" marR="0" algn="ctr">
                        <a:lnSpc>
                          <a:spcPct val="107000"/>
                        </a:lnSpc>
                        <a:spcBef>
                          <a:spcPts val="0"/>
                        </a:spcBef>
                        <a:spcAft>
                          <a:spcPts val="0"/>
                        </a:spcAft>
                      </a:pPr>
                      <a:r>
                        <a:rPr lang="en-US" sz="800" i="1" dirty="0">
                          <a:effectLst/>
                        </a:rPr>
                        <a:t>subject to detailed </a:t>
                      </a:r>
                      <a:r>
                        <a:rPr lang="en-US" sz="800" i="1" dirty="0" err="1">
                          <a:effectLst/>
                        </a:rPr>
                        <a:t>EJ</a:t>
                      </a:r>
                      <a:r>
                        <a:rPr lang="en-US" sz="800" i="1" dirty="0">
                          <a:effectLst/>
                        </a:rPr>
                        <a:t> review</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Net </a:t>
                      </a:r>
                      <a:r>
                        <a:rPr lang="en-US" sz="800" i="1" dirty="0" err="1">
                          <a:effectLst/>
                        </a:rPr>
                        <a:t>EJ</a:t>
                      </a:r>
                      <a:r>
                        <a:rPr lang="en-US" sz="800" i="1" dirty="0">
                          <a:effectLst/>
                        </a:rPr>
                        <a:t> impact?</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Propose </a:t>
                      </a:r>
                      <a:r>
                        <a:rPr lang="en-US" sz="800" i="1" dirty="0" err="1">
                          <a:effectLst/>
                        </a:rPr>
                        <a:t>EJ</a:t>
                      </a:r>
                      <a:r>
                        <a:rPr lang="en-US" sz="800" i="1" dirty="0">
                          <a:effectLst/>
                        </a:rPr>
                        <a:t> mitigation?</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175226069"/>
                  </a:ext>
                </a:extLst>
              </a:tr>
              <a:tr h="103878">
                <a:tc vMerge="1">
                  <a:txBody>
                    <a:bodyPr/>
                    <a:lstStyle/>
                    <a:p>
                      <a:endParaRPr lang="en-US"/>
                    </a:p>
                  </a:txBody>
                  <a:tcPr/>
                </a:tc>
                <a:tc>
                  <a:txBody>
                    <a:bodyPr/>
                    <a:lstStyle/>
                    <a:p>
                      <a:pPr marL="0" marR="0" algn="ctr">
                        <a:lnSpc>
                          <a:spcPct val="107000"/>
                        </a:lnSpc>
                        <a:spcBef>
                          <a:spcPts val="0"/>
                        </a:spcBef>
                        <a:spcAft>
                          <a:spcPts val="0"/>
                        </a:spcAft>
                      </a:pPr>
                      <a:r>
                        <a:rPr lang="en-US" sz="800" i="1" dirty="0">
                          <a:effectLst/>
                        </a:rPr>
                        <a:t>State</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County</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Project Area</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i="1" dirty="0">
                          <a:effectLst/>
                        </a:rPr>
                        <a:t> </a:t>
                      </a: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8485925"/>
                  </a:ext>
                </a:extLst>
              </a:tr>
              <a:tr h="262143">
                <a:tc>
                  <a:txBody>
                    <a:bodyPr/>
                    <a:lstStyle/>
                    <a:p>
                      <a:pPr marL="0" marR="0" algn="ctr">
                        <a:lnSpc>
                          <a:spcPct val="107000"/>
                        </a:lnSpc>
                        <a:spcBef>
                          <a:spcPts val="0"/>
                        </a:spcBef>
                        <a:spcAft>
                          <a:spcPts val="0"/>
                        </a:spcAft>
                      </a:pPr>
                      <a:r>
                        <a:rPr lang="en-US" sz="900" b="1" dirty="0" err="1">
                          <a:effectLst/>
                        </a:rPr>
                        <a:t>ATL</a:t>
                      </a:r>
                      <a:endParaRPr lang="en-US" sz="900" b="1" dirty="0">
                        <a:effectLst/>
                      </a:endParaRPr>
                    </a:p>
                    <a:p>
                      <a:pPr marL="0" marR="0" algn="ctr">
                        <a:lnSpc>
                          <a:spcPct val="107000"/>
                        </a:lnSpc>
                        <a:spcBef>
                          <a:spcPts val="0"/>
                        </a:spcBef>
                        <a:spcAft>
                          <a:spcPts val="0"/>
                        </a:spcAft>
                      </a:pPr>
                      <a:r>
                        <a:rPr lang="en-US" sz="900" b="1" dirty="0">
                          <a:effectLst/>
                        </a:rPr>
                        <a:t>(2001)</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&lt;$15,000 household 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construction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5582031"/>
                  </a:ext>
                </a:extLst>
              </a:tr>
              <a:tr h="239067">
                <a:tc>
                  <a:txBody>
                    <a:bodyPr/>
                    <a:lstStyle/>
                    <a:p>
                      <a:pPr marL="0" marR="0" algn="ctr">
                        <a:lnSpc>
                          <a:spcPct val="107000"/>
                        </a:lnSpc>
                        <a:spcBef>
                          <a:spcPts val="0"/>
                        </a:spcBef>
                        <a:spcAft>
                          <a:spcPts val="0"/>
                        </a:spcAft>
                      </a:pPr>
                      <a:r>
                        <a:rPr lang="en-US" sz="900" dirty="0">
                          <a:effectLst/>
                        </a:rPr>
                        <a:t>BOS</a:t>
                      </a: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61740206"/>
                  </a:ext>
                </a:extLst>
              </a:tr>
              <a:tr h="239067">
                <a:tc>
                  <a:txBody>
                    <a:bodyPr/>
                    <a:lstStyle/>
                    <a:p>
                      <a:pPr marL="0" marR="0" algn="ctr">
                        <a:lnSpc>
                          <a:spcPct val="107000"/>
                        </a:lnSpc>
                        <a:spcBef>
                          <a:spcPts val="0"/>
                        </a:spcBef>
                        <a:spcAft>
                          <a:spcPts val="0"/>
                        </a:spcAft>
                      </a:pPr>
                      <a:r>
                        <a:rPr lang="en-US" sz="900" dirty="0">
                          <a:effectLst/>
                        </a:rPr>
                        <a:t>CLE</a:t>
                      </a:r>
                    </a:p>
                    <a:p>
                      <a:pPr marL="0" marR="0" algn="ctr">
                        <a:lnSpc>
                          <a:spcPct val="107000"/>
                        </a:lnSpc>
                        <a:spcBef>
                          <a:spcPts val="0"/>
                        </a:spcBef>
                        <a:spcAft>
                          <a:spcPts val="0"/>
                        </a:spcAft>
                      </a:pPr>
                      <a:r>
                        <a:rPr lang="en-US" sz="900" dirty="0">
                          <a:effectLst/>
                        </a:rPr>
                        <a:t>(2000)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322494576"/>
                  </a:ext>
                </a:extLst>
              </a:tr>
              <a:tr h="168350">
                <a:tc>
                  <a:txBody>
                    <a:bodyPr/>
                    <a:lstStyle/>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14730199"/>
                  </a:ext>
                </a:extLst>
              </a:tr>
              <a:tr h="262143">
                <a:tc>
                  <a:txBody>
                    <a:bodyPr/>
                    <a:lstStyle/>
                    <a:p>
                      <a:pPr marL="0" marR="0" algn="ctr">
                        <a:lnSpc>
                          <a:spcPct val="107000"/>
                        </a:lnSpc>
                        <a:spcBef>
                          <a:spcPts val="0"/>
                        </a:spcBef>
                        <a:spcAft>
                          <a:spcPts val="0"/>
                        </a:spcAft>
                      </a:pPr>
                      <a:r>
                        <a:rPr lang="en-US" sz="900" dirty="0" err="1">
                          <a:effectLst/>
                        </a:rPr>
                        <a:t>FLL</a:t>
                      </a:r>
                      <a:endParaRPr lang="en-US" sz="900" dirty="0">
                        <a:effectLst/>
                      </a:endParaRPr>
                    </a:p>
                    <a:p>
                      <a:pPr marL="0" marR="0" algn="ctr">
                        <a:lnSpc>
                          <a:spcPct val="107000"/>
                        </a:lnSpc>
                        <a:spcBef>
                          <a:spcPts val="0"/>
                        </a:spcBef>
                        <a:spcAft>
                          <a:spcPts val="0"/>
                        </a:spcAft>
                      </a:pPr>
                      <a:r>
                        <a:rPr lang="en-US" sz="900" dirty="0">
                          <a:effectLst/>
                        </a:rPr>
                        <a:t>(2011)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Race, ethnicity, poverty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air quality, water quality, hazardous materials, cultural resources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55555165"/>
                  </a:ext>
                </a:extLst>
              </a:tr>
              <a:tr h="239067">
                <a:tc>
                  <a:txBody>
                    <a:bodyPr/>
                    <a:lstStyle/>
                    <a:p>
                      <a:pPr marL="0" marR="0" algn="ctr">
                        <a:lnSpc>
                          <a:spcPct val="107000"/>
                        </a:lnSpc>
                        <a:spcBef>
                          <a:spcPts val="0"/>
                        </a:spcBef>
                        <a:spcAft>
                          <a:spcPts val="0"/>
                        </a:spcAft>
                      </a:pPr>
                      <a:r>
                        <a:rPr lang="en-US" sz="900" dirty="0" err="1">
                          <a:effectLst/>
                        </a:rPr>
                        <a:t>IAH</a:t>
                      </a:r>
                      <a:endParaRPr lang="en-US" sz="900" dirty="0">
                        <a:effectLst/>
                      </a:endParaRPr>
                    </a:p>
                    <a:p>
                      <a:pPr marL="0" marR="0" algn="ctr">
                        <a:lnSpc>
                          <a:spcPct val="107000"/>
                        </a:lnSpc>
                        <a:spcBef>
                          <a:spcPts val="0"/>
                        </a:spcBef>
                        <a:spcAft>
                          <a:spcPts val="0"/>
                        </a:spcAft>
                      </a:pPr>
                      <a:r>
                        <a:rPr lang="en-US" sz="900" dirty="0">
                          <a:effectLst/>
                        </a:rPr>
                        <a:t>(2002)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98459263"/>
                  </a:ext>
                </a:extLst>
              </a:tr>
              <a:tr h="321153">
                <a:tc>
                  <a:txBody>
                    <a:bodyPr/>
                    <a:lstStyle/>
                    <a:p>
                      <a:pPr marL="0" marR="0" algn="ctr">
                        <a:lnSpc>
                          <a:spcPct val="107000"/>
                        </a:lnSpc>
                        <a:spcBef>
                          <a:spcPts val="0"/>
                        </a:spcBef>
                        <a:spcAft>
                          <a:spcPts val="0"/>
                        </a:spcAft>
                      </a:pPr>
                      <a:r>
                        <a:rPr lang="en-US" sz="900" dirty="0">
                          <a:effectLst/>
                        </a:rPr>
                        <a:t>IND</a:t>
                      </a: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&lt;$15,000 median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08805110"/>
                  </a:ext>
                </a:extLst>
              </a:tr>
              <a:tr h="491063">
                <a:tc>
                  <a:txBody>
                    <a:bodyPr/>
                    <a:lstStyle/>
                    <a:p>
                      <a:pPr marL="0" marR="0" algn="ctr">
                        <a:lnSpc>
                          <a:spcPct val="107000"/>
                        </a:lnSpc>
                        <a:spcBef>
                          <a:spcPts val="0"/>
                        </a:spcBef>
                        <a:spcAft>
                          <a:spcPts val="0"/>
                        </a:spcAft>
                      </a:pPr>
                      <a:r>
                        <a:rPr lang="en-US" sz="900" b="1" dirty="0">
                          <a:effectLst/>
                        </a:rPr>
                        <a:t>LAX</a:t>
                      </a:r>
                    </a:p>
                    <a:p>
                      <a:pPr marL="0" marR="0" algn="ctr">
                        <a:lnSpc>
                          <a:spcPct val="107000"/>
                        </a:lnSpc>
                        <a:spcBef>
                          <a:spcPts val="0"/>
                        </a:spcBef>
                        <a:spcAft>
                          <a:spcPts val="0"/>
                        </a:spcAft>
                      </a:pPr>
                      <a:r>
                        <a:rPr lang="en-US" sz="900" b="1" dirty="0">
                          <a:effectLst/>
                        </a:rPr>
                        <a:t>(2005)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relocation, air quality, human health risk, surface transportation, construction, historic and cultural resources, light emissions, architecture and aesthetics,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4300366"/>
                  </a:ext>
                </a:extLst>
              </a:tr>
              <a:tr h="239067">
                <a:tc>
                  <a:txBody>
                    <a:bodyPr/>
                    <a:lstStyle/>
                    <a:p>
                      <a:pPr marL="0" marR="0" algn="ctr">
                        <a:lnSpc>
                          <a:spcPct val="107000"/>
                        </a:lnSpc>
                        <a:spcBef>
                          <a:spcPts val="0"/>
                        </a:spcBef>
                        <a:spcAft>
                          <a:spcPts val="0"/>
                        </a:spcAft>
                      </a:pPr>
                      <a:r>
                        <a:rPr lang="en-US" sz="900" dirty="0">
                          <a:effectLst/>
                        </a:rPr>
                        <a:t>MIA</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3762615"/>
                  </a:ext>
                </a:extLst>
              </a:tr>
              <a:tr h="247380">
                <a:tc>
                  <a:txBody>
                    <a:bodyPr/>
                    <a:lstStyle/>
                    <a:p>
                      <a:pPr marL="0" marR="0" algn="ctr">
                        <a:lnSpc>
                          <a:spcPct val="107000"/>
                        </a:lnSpc>
                        <a:spcBef>
                          <a:spcPts val="0"/>
                        </a:spcBef>
                        <a:spcAft>
                          <a:spcPts val="0"/>
                        </a:spcAft>
                      </a:pPr>
                      <a:r>
                        <a:rPr lang="en-US" sz="900" dirty="0">
                          <a:effectLst/>
                        </a:rPr>
                        <a:t>MSP</a:t>
                      </a: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poverty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Displacement, employment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28536635"/>
                  </a:ext>
                </a:extLst>
              </a:tr>
              <a:tr h="262143">
                <a:tc>
                  <a:txBody>
                    <a:bodyPr/>
                    <a:lstStyle/>
                    <a:p>
                      <a:pPr marL="0" marR="0" algn="ctr">
                        <a:lnSpc>
                          <a:spcPct val="107000"/>
                        </a:lnSpc>
                        <a:spcBef>
                          <a:spcPts val="0"/>
                        </a:spcBef>
                        <a:spcAft>
                          <a:spcPts val="0"/>
                        </a:spcAft>
                      </a:pPr>
                      <a:r>
                        <a:rPr lang="en-US" sz="900" b="1" dirty="0">
                          <a:effectLst/>
                        </a:rPr>
                        <a:t>ORD</a:t>
                      </a:r>
                    </a:p>
                    <a:p>
                      <a:pPr marL="0" marR="0" algn="ctr">
                        <a:lnSpc>
                          <a:spcPct val="107000"/>
                        </a:lnSpc>
                        <a:spcBef>
                          <a:spcPts val="0"/>
                        </a:spcBef>
                        <a:spcAft>
                          <a:spcPts val="0"/>
                        </a:spcAft>
                      </a:pPr>
                      <a:r>
                        <a:rPr lang="en-US" sz="900" b="1" dirty="0">
                          <a:effectLst/>
                        </a:rPr>
                        <a:t>(2005)</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Race, ethnicity, &lt;$30,768 household 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a:t>
                      </a:r>
                    </a:p>
                    <a:p>
                      <a:pPr marL="0" marR="0">
                        <a:lnSpc>
                          <a:spcPct val="107000"/>
                        </a:lnSpc>
                        <a:spcBef>
                          <a:spcPts val="0"/>
                        </a:spcBef>
                        <a:spcAft>
                          <a:spcPts val="0"/>
                        </a:spcAft>
                      </a:pPr>
                      <a:r>
                        <a:rPr lang="en-US" sz="800" dirty="0">
                          <a:effectLst/>
                        </a:rPr>
                        <a:t>surface transportation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b="1" dirty="0">
                          <a:effectLst/>
                        </a:rPr>
                        <a:t>YES</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72989677"/>
                  </a:ext>
                </a:extLst>
              </a:tr>
              <a:tr h="239067">
                <a:tc>
                  <a:txBody>
                    <a:bodyPr/>
                    <a:lstStyle/>
                    <a:p>
                      <a:pPr marL="0" marR="0" algn="ctr">
                        <a:lnSpc>
                          <a:spcPct val="107000"/>
                        </a:lnSpc>
                        <a:spcBef>
                          <a:spcPts val="0"/>
                        </a:spcBef>
                        <a:spcAft>
                          <a:spcPts val="0"/>
                        </a:spcAft>
                      </a:pPr>
                      <a:r>
                        <a:rPr lang="en-US" sz="900" dirty="0" err="1">
                          <a:effectLst/>
                        </a:rPr>
                        <a:t>PHL</a:t>
                      </a:r>
                      <a:endParaRPr lang="en-US" sz="900" dirty="0">
                        <a:effectLst/>
                      </a:endParaRPr>
                    </a:p>
                    <a:p>
                      <a:pPr marL="0" marR="0" algn="ctr">
                        <a:lnSpc>
                          <a:spcPct val="107000"/>
                        </a:lnSpc>
                        <a:spcBef>
                          <a:spcPts val="0"/>
                        </a:spcBef>
                        <a:spcAft>
                          <a:spcPts val="0"/>
                        </a:spcAft>
                      </a:pPr>
                      <a:r>
                        <a:rPr lang="en-US" sz="900" dirty="0">
                          <a:effectLst/>
                        </a:rPr>
                        <a:t>(2010)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children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Noise, land use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7709854"/>
                  </a:ext>
                </a:extLst>
              </a:tr>
              <a:tr h="254426">
                <a:tc>
                  <a:txBody>
                    <a:bodyPr/>
                    <a:lstStyle/>
                    <a:p>
                      <a:pPr marL="0" marR="0" algn="ctr">
                        <a:lnSpc>
                          <a:spcPct val="107000"/>
                        </a:lnSpc>
                        <a:spcBef>
                          <a:spcPts val="0"/>
                        </a:spcBef>
                        <a:spcAft>
                          <a:spcPts val="0"/>
                        </a:spcAft>
                      </a:pPr>
                      <a:r>
                        <a:rPr lang="en-US" sz="900" dirty="0" err="1">
                          <a:effectLst/>
                        </a:rPr>
                        <a:t>PHX</a:t>
                      </a:r>
                      <a:endParaRPr lang="en-US" sz="900" dirty="0">
                        <a:effectLst/>
                      </a:endParaRPr>
                    </a:p>
                    <a:p>
                      <a:pPr marL="0" marR="0" algn="ctr">
                        <a:lnSpc>
                          <a:spcPct val="107000"/>
                        </a:lnSpc>
                        <a:spcBef>
                          <a:spcPts val="0"/>
                        </a:spcBef>
                        <a:spcAft>
                          <a:spcPts val="0"/>
                        </a:spcAft>
                      </a:pPr>
                      <a:r>
                        <a:rPr lang="en-US" sz="900" dirty="0">
                          <a:effectLst/>
                        </a:rPr>
                        <a:t>(2006)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Minority, low-income, Native-American tribe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 public services,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9262237"/>
                  </a:ext>
                </a:extLst>
              </a:tr>
              <a:tr h="239067">
                <a:tc>
                  <a:txBody>
                    <a:bodyPr/>
                    <a:lstStyle/>
                    <a:p>
                      <a:pPr marL="0" marR="0" algn="ctr">
                        <a:lnSpc>
                          <a:spcPct val="107000"/>
                        </a:lnSpc>
                        <a:spcBef>
                          <a:spcPts val="0"/>
                        </a:spcBef>
                        <a:spcAft>
                          <a:spcPts val="0"/>
                        </a:spcAft>
                      </a:pPr>
                      <a:r>
                        <a:rPr lang="en-US" sz="900" dirty="0" err="1">
                          <a:effectLst/>
                        </a:rPr>
                        <a:t>STL</a:t>
                      </a:r>
                      <a:endParaRPr lang="en-US" sz="900" dirty="0">
                        <a:effectLst/>
                      </a:endParaRPr>
                    </a:p>
                    <a:p>
                      <a:pPr marL="0" marR="0" algn="ctr">
                        <a:lnSpc>
                          <a:spcPct val="107000"/>
                        </a:lnSpc>
                        <a:spcBef>
                          <a:spcPts val="0"/>
                        </a:spcBef>
                        <a:spcAft>
                          <a:spcPts val="0"/>
                        </a:spcAft>
                      </a:pPr>
                      <a:r>
                        <a:rPr lang="en-US" sz="900" dirty="0">
                          <a:effectLst/>
                        </a:rPr>
                        <a:t>(1998)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Minority,  &lt;$20,000 household income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703031"/>
                  </a:ext>
                </a:extLst>
              </a:tr>
              <a:tr h="239067">
                <a:tc>
                  <a:txBody>
                    <a:bodyPr/>
                    <a:lstStyle/>
                    <a:p>
                      <a:pPr marL="0" marR="0" algn="ctr">
                        <a:lnSpc>
                          <a:spcPct val="107000"/>
                        </a:lnSpc>
                        <a:spcBef>
                          <a:spcPts val="0"/>
                        </a:spcBef>
                        <a:spcAft>
                          <a:spcPts val="0"/>
                        </a:spcAft>
                      </a:pPr>
                      <a:r>
                        <a:rPr lang="en-US" sz="900" dirty="0" err="1">
                          <a:effectLst/>
                        </a:rPr>
                        <a:t>CVG</a:t>
                      </a:r>
                      <a:endParaRPr lang="en-US" sz="900" dirty="0">
                        <a:effectLst/>
                      </a:endParaRPr>
                    </a:p>
                    <a:p>
                      <a:pPr marL="0" marR="0" algn="ctr">
                        <a:lnSpc>
                          <a:spcPct val="107000"/>
                        </a:lnSpc>
                        <a:spcBef>
                          <a:spcPts val="0"/>
                        </a:spcBef>
                        <a:spcAft>
                          <a:spcPts val="0"/>
                        </a:spcAft>
                      </a:pPr>
                      <a:r>
                        <a:rPr lang="en-US" sz="900" dirty="0">
                          <a:effectLst/>
                        </a:rPr>
                        <a:t>(2001)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88550264"/>
                  </a:ext>
                </a:extLst>
              </a:tr>
              <a:tr h="239067">
                <a:tc>
                  <a:txBody>
                    <a:bodyPr/>
                    <a:lstStyle/>
                    <a:p>
                      <a:pPr marL="0" marR="0" algn="ctr">
                        <a:lnSpc>
                          <a:spcPct val="107000"/>
                        </a:lnSpc>
                        <a:spcBef>
                          <a:spcPts val="0"/>
                        </a:spcBef>
                        <a:spcAft>
                          <a:spcPts val="0"/>
                        </a:spcAft>
                      </a:pPr>
                      <a:r>
                        <a:rPr lang="en-US" sz="900" dirty="0" err="1">
                          <a:effectLst/>
                        </a:rPr>
                        <a:t>IAD</a:t>
                      </a:r>
                      <a:endParaRPr lang="en-US" sz="900" dirty="0">
                        <a:effectLst/>
                      </a:endParaRPr>
                    </a:p>
                    <a:p>
                      <a:pPr marL="0" marR="0" algn="ctr">
                        <a:lnSpc>
                          <a:spcPct val="107000"/>
                        </a:lnSpc>
                        <a:spcBef>
                          <a:spcPts val="0"/>
                        </a:spcBef>
                        <a:spcAft>
                          <a:spcPts val="0"/>
                        </a:spcAft>
                      </a:pPr>
                      <a:r>
                        <a:rPr lang="en-US" sz="900" dirty="0">
                          <a:effectLst/>
                        </a:rPr>
                        <a:t>(2005)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ethnic groups,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a:effectLst/>
                        </a:rPr>
                        <a:t>[no residential impacts]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1934021"/>
                  </a:ext>
                </a:extLst>
              </a:tr>
              <a:tr h="254426">
                <a:tc>
                  <a:txBody>
                    <a:bodyPr/>
                    <a:lstStyle/>
                    <a:p>
                      <a:pPr marL="0" marR="0" algn="ctr">
                        <a:lnSpc>
                          <a:spcPct val="107000"/>
                        </a:lnSpc>
                        <a:spcBef>
                          <a:spcPts val="0"/>
                        </a:spcBef>
                        <a:spcAft>
                          <a:spcPts val="0"/>
                        </a:spcAft>
                      </a:pPr>
                      <a:r>
                        <a:rPr lang="en-US" sz="900" dirty="0" err="1">
                          <a:effectLst/>
                        </a:rPr>
                        <a:t>PDX</a:t>
                      </a:r>
                      <a:endParaRPr lang="en-US" sz="900" dirty="0">
                        <a:effectLst/>
                      </a:endParaRPr>
                    </a:p>
                    <a:p>
                      <a:pPr marL="0" marR="0" algn="ctr">
                        <a:lnSpc>
                          <a:spcPct val="107000"/>
                        </a:lnSpc>
                        <a:spcBef>
                          <a:spcPts val="0"/>
                        </a:spcBef>
                        <a:spcAft>
                          <a:spcPts val="0"/>
                        </a:spcAft>
                      </a:pPr>
                      <a:r>
                        <a:rPr lang="en-US" sz="900" dirty="0">
                          <a:effectLst/>
                        </a:rPr>
                        <a:t>(2008, </a:t>
                      </a:r>
                      <a:r>
                        <a:rPr lang="en-US" sz="900" dirty="0" err="1">
                          <a:effectLst/>
                        </a:rPr>
                        <a:t>FONSI</a:t>
                      </a: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gridSpan="3">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 residential impacts]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marR="0" algn="ctr">
                        <a:lnSpc>
                          <a:spcPct val="107000"/>
                        </a:lnSpc>
                        <a:spcBef>
                          <a:spcPts val="0"/>
                        </a:spcBef>
                        <a:spcAft>
                          <a:spcPts val="0"/>
                        </a:spcAft>
                      </a:pPr>
                      <a:r>
                        <a:rPr lang="en-US" sz="800">
                          <a:effectLst/>
                        </a:rPr>
                        <a:t>NO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4144901237"/>
                  </a:ext>
                </a:extLst>
              </a:tr>
              <a:tr h="239067">
                <a:tc>
                  <a:txBody>
                    <a:bodyPr/>
                    <a:lstStyle/>
                    <a:p>
                      <a:pPr marL="0" marR="0" algn="ctr">
                        <a:lnSpc>
                          <a:spcPct val="107000"/>
                        </a:lnSpc>
                        <a:spcBef>
                          <a:spcPts val="0"/>
                        </a:spcBef>
                        <a:spcAft>
                          <a:spcPts val="0"/>
                        </a:spcAft>
                      </a:pPr>
                      <a:r>
                        <a:rPr lang="en-US" sz="900" dirty="0">
                          <a:effectLst/>
                        </a:rPr>
                        <a:t>SEA</a:t>
                      </a:r>
                    </a:p>
                    <a:p>
                      <a:pPr marL="0" marR="0" algn="ctr">
                        <a:lnSpc>
                          <a:spcPct val="107000"/>
                        </a:lnSpc>
                        <a:spcBef>
                          <a:spcPts val="0"/>
                        </a:spcBef>
                        <a:spcAft>
                          <a:spcPts val="0"/>
                        </a:spcAft>
                      </a:pPr>
                      <a:r>
                        <a:rPr lang="en-US" sz="900" dirty="0">
                          <a:effectLst/>
                        </a:rPr>
                        <a:t>(1997)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age, and income groups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1696664"/>
                  </a:ext>
                </a:extLst>
              </a:tr>
              <a:tr h="239067">
                <a:tc>
                  <a:txBody>
                    <a:bodyPr/>
                    <a:lstStyle/>
                    <a:p>
                      <a:pPr marL="0" marR="0" algn="ctr">
                        <a:lnSpc>
                          <a:spcPct val="107000"/>
                        </a:lnSpc>
                        <a:spcBef>
                          <a:spcPts val="0"/>
                        </a:spcBef>
                        <a:spcAft>
                          <a:spcPts val="0"/>
                        </a:spcAft>
                      </a:pPr>
                      <a:r>
                        <a:rPr lang="en-US" sz="900" dirty="0" err="1">
                          <a:effectLst/>
                        </a:rPr>
                        <a:t>SJC</a:t>
                      </a:r>
                      <a:endParaRPr lang="en-US" sz="900" dirty="0">
                        <a:effectLst/>
                      </a:endParaRPr>
                    </a:p>
                    <a:p>
                      <a:pPr marL="0" marR="0" algn="ctr">
                        <a:lnSpc>
                          <a:spcPct val="107000"/>
                        </a:lnSpc>
                        <a:spcBef>
                          <a:spcPts val="0"/>
                        </a:spcBef>
                        <a:spcAft>
                          <a:spcPts val="0"/>
                        </a:spcAft>
                      </a:pPr>
                      <a:r>
                        <a:rPr lang="en-US" sz="900" dirty="0">
                          <a:effectLst/>
                        </a:rPr>
                        <a:t>(1999)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en-US" sz="800" dirty="0">
                          <a:effectLst/>
                        </a:rPr>
                        <a:t>[unknown]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800">
                          <a:effectLst/>
                        </a:rPr>
                        <a:t>Minority, low-income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800" dirty="0">
                          <a:effectLst/>
                        </a:rPr>
                        <a:t>Noise, displacement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800" dirty="0">
                          <a:effectLst/>
                        </a:rPr>
                        <a:t>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563" marR="1256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46231100"/>
                  </a:ext>
                </a:extLst>
              </a:tr>
            </a:tbl>
          </a:graphicData>
        </a:graphic>
      </p:graphicFrame>
      <p:cxnSp>
        <p:nvCxnSpPr>
          <p:cNvPr id="10" name="Straight Arrow Connector 9">
            <a:extLst>
              <a:ext uri="{FF2B5EF4-FFF2-40B4-BE49-F238E27FC236}">
                <a16:creationId xmlns:a16="http://schemas.microsoft.com/office/drawing/2014/main" id="{1ED6F6B3-CA74-4724-90D8-64FAA1D527E0}"/>
              </a:ext>
            </a:extLst>
          </p:cNvPr>
          <p:cNvCxnSpPr>
            <a:cxnSpLocks/>
          </p:cNvCxnSpPr>
          <p:nvPr/>
        </p:nvCxnSpPr>
        <p:spPr>
          <a:xfrm flipH="1" flipV="1">
            <a:off x="6259286" y="1030090"/>
            <a:ext cx="1656657" cy="4319355"/>
          </a:xfrm>
          <a:prstGeom prst="straightConnector1">
            <a:avLst/>
          </a:prstGeom>
          <a:ln w="22225">
            <a:solidFill>
              <a:schemeClr val="accent4">
                <a:lumMod val="75000"/>
              </a:schemeClr>
            </a:solidFill>
            <a:prstDash val="lgDash"/>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4FB7F7-8699-4C3C-8DA4-47DAB4730074}"/>
              </a:ext>
            </a:extLst>
          </p:cNvPr>
          <p:cNvCxnSpPr>
            <a:cxnSpLocks/>
          </p:cNvCxnSpPr>
          <p:nvPr/>
        </p:nvCxnSpPr>
        <p:spPr>
          <a:xfrm flipH="1" flipV="1">
            <a:off x="6792686" y="4103914"/>
            <a:ext cx="1086044" cy="1681111"/>
          </a:xfrm>
          <a:prstGeom prst="straightConnector1">
            <a:avLst/>
          </a:prstGeom>
          <a:ln w="22225">
            <a:solidFill>
              <a:schemeClr val="accent4">
                <a:lumMod val="75000"/>
              </a:schemeClr>
            </a:solidFill>
            <a:prstDash val="sysDot"/>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49D3F3-A5DA-4999-92D7-3ED925F856F6}"/>
              </a:ext>
            </a:extLst>
          </p:cNvPr>
          <p:cNvCxnSpPr>
            <a:cxnSpLocks/>
          </p:cNvCxnSpPr>
          <p:nvPr/>
        </p:nvCxnSpPr>
        <p:spPr>
          <a:xfrm flipH="1" flipV="1">
            <a:off x="6792686" y="3004457"/>
            <a:ext cx="1123257" cy="2804135"/>
          </a:xfrm>
          <a:prstGeom prst="straightConnector1">
            <a:avLst/>
          </a:prstGeom>
          <a:ln w="22225">
            <a:solidFill>
              <a:schemeClr val="accent4">
                <a:lumMod val="75000"/>
              </a:schemeClr>
            </a:solidFill>
            <a:prstDash val="sysDot"/>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5C22326-80DF-4EFD-A827-77F095A81542}"/>
              </a:ext>
            </a:extLst>
          </p:cNvPr>
          <p:cNvCxnSpPr>
            <a:cxnSpLocks/>
          </p:cNvCxnSpPr>
          <p:nvPr/>
        </p:nvCxnSpPr>
        <p:spPr>
          <a:xfrm flipH="1" flipV="1">
            <a:off x="6792686" y="1000729"/>
            <a:ext cx="1123256" cy="4827181"/>
          </a:xfrm>
          <a:prstGeom prst="straightConnector1">
            <a:avLst/>
          </a:prstGeom>
          <a:ln w="22225">
            <a:solidFill>
              <a:schemeClr val="accent4">
                <a:lumMod val="75000"/>
              </a:schemeClr>
            </a:solidFill>
            <a:prstDash val="sysDot"/>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EB11C2-B745-4CAA-8DE6-9EA9F187259F}"/>
              </a:ext>
            </a:extLst>
          </p:cNvPr>
          <p:cNvSpPr/>
          <p:nvPr/>
        </p:nvSpPr>
        <p:spPr>
          <a:xfrm>
            <a:off x="195944" y="781904"/>
            <a:ext cx="838200" cy="365125"/>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C04D02-F74F-4073-ADD7-2FBA78A0580C}"/>
              </a:ext>
            </a:extLst>
          </p:cNvPr>
          <p:cNvSpPr/>
          <p:nvPr/>
        </p:nvSpPr>
        <p:spPr>
          <a:xfrm>
            <a:off x="195943" y="2767464"/>
            <a:ext cx="838200" cy="365125"/>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31B96A-4382-4339-A557-EF3FFC346DC2}"/>
              </a:ext>
            </a:extLst>
          </p:cNvPr>
          <p:cNvSpPr/>
          <p:nvPr/>
        </p:nvSpPr>
        <p:spPr>
          <a:xfrm>
            <a:off x="195944" y="3866921"/>
            <a:ext cx="843642" cy="365125"/>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4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Discussion</a:t>
            </a:r>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004F434-E36A-4DCA-AA7E-C7C4F916FE3B}"/>
              </a:ext>
            </a:extLst>
          </p:cNvPr>
          <p:cNvGrpSpPr/>
          <p:nvPr/>
        </p:nvGrpSpPr>
        <p:grpSpPr>
          <a:xfrm>
            <a:off x="328688" y="1362418"/>
            <a:ext cx="11444423" cy="3931341"/>
            <a:chOff x="113306" y="3099568"/>
            <a:chExt cx="9771326" cy="4109483"/>
          </a:xfrm>
        </p:grpSpPr>
        <p:sp>
          <p:nvSpPr>
            <p:cNvPr id="11" name="Rounded Rectangle 59">
              <a:extLst>
                <a:ext uri="{FF2B5EF4-FFF2-40B4-BE49-F238E27FC236}">
                  <a16:creationId xmlns:a16="http://schemas.microsoft.com/office/drawing/2014/main" id="{18028692-DD45-45D5-AA43-84BBC814C959}"/>
                </a:ext>
              </a:extLst>
            </p:cNvPr>
            <p:cNvSpPr/>
            <p:nvPr/>
          </p:nvSpPr>
          <p:spPr>
            <a:xfrm>
              <a:off x="113306" y="3099568"/>
              <a:ext cx="9771326" cy="4002771"/>
            </a:xfrm>
            <a:prstGeom prst="roundRect">
              <a:avLst/>
            </a:prstGeom>
            <a:solidFill>
              <a:schemeClr val="bg1">
                <a:lumMod val="95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D2E9FB92-6D88-4BDD-A003-E6C759D22142}"/>
                </a:ext>
              </a:extLst>
            </p:cNvPr>
            <p:cNvSpPr/>
            <p:nvPr/>
          </p:nvSpPr>
          <p:spPr>
            <a:xfrm>
              <a:off x="656010" y="3725025"/>
              <a:ext cx="3539108" cy="2927679"/>
            </a:xfrm>
            <a:prstGeom prst="rect">
              <a:avLst/>
            </a:prstGeom>
          </p:spPr>
          <p:txBody>
            <a:bodyPr wrap="square">
              <a:spAutoFit/>
            </a:bodyPr>
            <a:lstStyle/>
            <a:p>
              <a:r>
                <a:rPr lang="en-US" sz="1600" dirty="0"/>
                <a:t>Methodological variation in comparison geography prevented FAA and airport owners from addressing disparities. </a:t>
              </a:r>
            </a:p>
            <a:p>
              <a:endParaRPr lang="en-US" sz="1600" dirty="0"/>
            </a:p>
            <a:p>
              <a:r>
                <a:rPr lang="en-US" sz="1600" dirty="0"/>
                <a:t>Tendency to ‘null’ the finding if </a:t>
              </a:r>
              <a:r>
                <a:rPr lang="en-US" sz="1600" dirty="0" err="1"/>
                <a:t>EJ</a:t>
              </a:r>
              <a:r>
                <a:rPr lang="en-US" sz="1600" dirty="0"/>
                <a:t> impacts were detected. </a:t>
              </a:r>
            </a:p>
            <a:p>
              <a:endParaRPr lang="en-US" sz="1600" dirty="0"/>
            </a:p>
            <a:p>
              <a:r>
                <a:rPr lang="en-US" sz="1600" dirty="0"/>
                <a:t>Methodological variation was not consistently grounded in a broader context-sensitive approach. </a:t>
              </a:r>
            </a:p>
            <a:p>
              <a:endParaRPr lang="en-US" sz="1600" dirty="0"/>
            </a:p>
          </p:txBody>
        </p:sp>
        <p:sp>
          <p:nvSpPr>
            <p:cNvPr id="18" name="TextBox 17">
              <a:extLst>
                <a:ext uri="{FF2B5EF4-FFF2-40B4-BE49-F238E27FC236}">
                  <a16:creationId xmlns:a16="http://schemas.microsoft.com/office/drawing/2014/main" id="{270ED843-D190-4BBF-A5B9-71C92787E43C}"/>
                </a:ext>
              </a:extLst>
            </p:cNvPr>
            <p:cNvSpPr txBox="1"/>
            <p:nvPr/>
          </p:nvSpPr>
          <p:spPr>
            <a:xfrm>
              <a:off x="656010" y="3399277"/>
              <a:ext cx="1961972" cy="353895"/>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FINDINGS</a:t>
              </a:r>
            </a:p>
          </p:txBody>
        </p:sp>
        <p:sp>
          <p:nvSpPr>
            <p:cNvPr id="19" name="TextBox 18">
              <a:extLst>
                <a:ext uri="{FF2B5EF4-FFF2-40B4-BE49-F238E27FC236}">
                  <a16:creationId xmlns:a16="http://schemas.microsoft.com/office/drawing/2014/main" id="{A62B8DF3-DC99-4A59-AD25-D01D77E7051E}"/>
                </a:ext>
              </a:extLst>
            </p:cNvPr>
            <p:cNvSpPr txBox="1"/>
            <p:nvPr/>
          </p:nvSpPr>
          <p:spPr>
            <a:xfrm>
              <a:off x="4536800" y="3417248"/>
              <a:ext cx="3090358" cy="353895"/>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SIGNIFICANCE</a:t>
              </a:r>
            </a:p>
          </p:txBody>
        </p:sp>
        <p:sp>
          <p:nvSpPr>
            <p:cNvPr id="22" name="Rectangle 21">
              <a:extLst>
                <a:ext uri="{FF2B5EF4-FFF2-40B4-BE49-F238E27FC236}">
                  <a16:creationId xmlns:a16="http://schemas.microsoft.com/office/drawing/2014/main" id="{6FE75F64-5FBE-44F2-A38C-5B224E02DCE2}"/>
                </a:ext>
              </a:extLst>
            </p:cNvPr>
            <p:cNvSpPr/>
            <p:nvPr/>
          </p:nvSpPr>
          <p:spPr>
            <a:xfrm>
              <a:off x="4519092" y="3766616"/>
              <a:ext cx="5048619" cy="3442435"/>
            </a:xfrm>
            <a:prstGeom prst="rect">
              <a:avLst/>
            </a:prstGeom>
          </p:spPr>
          <p:txBody>
            <a:bodyPr wrap="square">
              <a:spAutoFit/>
            </a:bodyPr>
            <a:lstStyle/>
            <a:p>
              <a:r>
                <a:rPr lang="en-US" sz="1600" dirty="0"/>
                <a:t>Social costs of collective airport expansion is unclear and likely underestimated in the </a:t>
              </a:r>
              <a:r>
                <a:rPr lang="en-US" sz="1600" dirty="0" err="1"/>
                <a:t>NEPA</a:t>
              </a:r>
              <a:r>
                <a:rPr lang="en-US" sz="1600" dirty="0"/>
                <a:t> process. </a:t>
              </a:r>
            </a:p>
            <a:p>
              <a:endParaRPr lang="en-US" sz="1600" dirty="0"/>
            </a:p>
            <a:p>
              <a:r>
                <a:rPr lang="en-US" sz="1600" dirty="0"/>
                <a:t>Using the “do nothing” scenario as an interpretive benchmark is antithetical to reparative and restorative justice approaches. This approach permits unjust solutions if they are </a:t>
              </a:r>
              <a:r>
                <a:rPr lang="en-US" sz="1600" i="1" dirty="0"/>
                <a:t>not quite as </a:t>
              </a:r>
              <a:r>
                <a:rPr lang="en-US" sz="1600" dirty="0"/>
                <a:t>unjust as the “do nothing” scenario. </a:t>
              </a:r>
            </a:p>
            <a:p>
              <a:endParaRPr lang="en-US" sz="1600" dirty="0"/>
            </a:p>
            <a:p>
              <a:r>
                <a:rPr lang="en-US" sz="1600" dirty="0"/>
                <a:t>The metrics and measures used in </a:t>
              </a:r>
              <a:r>
                <a:rPr lang="en-US" sz="1600" dirty="0" err="1"/>
                <a:t>EJ</a:t>
              </a:r>
              <a:r>
                <a:rPr lang="en-US" sz="1600" dirty="0"/>
                <a:t> assessment warrant their own narrative justification. Though increased flexibility should be paired with strategies for communities to provide input on how they are measured and summarized.</a:t>
              </a:r>
            </a:p>
            <a:p>
              <a:pPr marL="36900"/>
              <a:endParaRPr lang="en-US" sz="1600" dirty="0"/>
            </a:p>
          </p:txBody>
        </p:sp>
      </p:grpSp>
      <p:sp>
        <p:nvSpPr>
          <p:cNvPr id="15" name="TextBox 14">
            <a:extLst>
              <a:ext uri="{FF2B5EF4-FFF2-40B4-BE49-F238E27FC236}">
                <a16:creationId xmlns:a16="http://schemas.microsoft.com/office/drawing/2014/main" id="{D18F80CA-5CCE-4137-8346-9B9DAA95E92F}"/>
              </a:ext>
            </a:extLst>
          </p:cNvPr>
          <p:cNvSpPr txBox="1"/>
          <p:nvPr/>
        </p:nvSpPr>
        <p:spPr>
          <a:xfrm>
            <a:off x="457201" y="5582938"/>
            <a:ext cx="4836695" cy="830997"/>
          </a:xfrm>
          <a:prstGeom prst="rect">
            <a:avLst/>
          </a:prstGeom>
          <a:noFill/>
        </p:spPr>
        <p:txBody>
          <a:bodyPr wrap="square">
            <a:spAutoFit/>
          </a:bodyPr>
          <a:lstStyle/>
          <a:p>
            <a:r>
              <a:rPr lang="en-US" sz="1200" dirty="0">
                <a:solidFill>
                  <a:srgbClr val="C00000"/>
                </a:solidFill>
              </a:rPr>
              <a:t>McNair, A. W. (2020). Investigation of environmental justice analysis in airport planning practice from 2000 to 2010. </a:t>
            </a:r>
            <a:r>
              <a:rPr lang="en-US" sz="1200" i="1" dirty="0">
                <a:solidFill>
                  <a:srgbClr val="C00000"/>
                </a:solidFill>
              </a:rPr>
              <a:t>Transportation Research Part D: Transport and Environment</a:t>
            </a:r>
            <a:r>
              <a:rPr lang="en-US" sz="1200" dirty="0">
                <a:solidFill>
                  <a:srgbClr val="C00000"/>
                </a:solidFill>
              </a:rPr>
              <a:t>, 81, 102286. https://doi.org/10.1016/j.trd.2020.102286 </a:t>
            </a:r>
          </a:p>
        </p:txBody>
      </p:sp>
      <p:sp>
        <p:nvSpPr>
          <p:cNvPr id="3" name="Slide Number Placeholder 2">
            <a:extLst>
              <a:ext uri="{FF2B5EF4-FFF2-40B4-BE49-F238E27FC236}">
                <a16:creationId xmlns:a16="http://schemas.microsoft.com/office/drawing/2014/main" id="{6C0724DB-4D71-4401-908C-930B7230217E}"/>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14</a:t>
            </a:fld>
            <a:endParaRPr lang="en-US"/>
          </a:p>
        </p:txBody>
      </p:sp>
    </p:spTree>
    <p:extLst>
      <p:ext uri="{BB962C8B-B14F-4D97-AF65-F5344CB8AC3E}">
        <p14:creationId xmlns:p14="http://schemas.microsoft.com/office/powerpoint/2010/main" val="9874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referRelativeResize="0">
            <a:picLocks/>
          </p:cNvPicPr>
          <p:nvPr/>
        </p:nvPicPr>
        <p:blipFill rotWithShape="1">
          <a:blip r:embed="rId3" cstate="print">
            <a:extLst>
              <a:ext uri="{28A0092B-C50C-407E-A947-70E740481C1C}">
                <a14:useLocalDpi xmlns:a14="http://schemas.microsoft.com/office/drawing/2010/main" val="0"/>
              </a:ext>
            </a:extLst>
          </a:blip>
          <a:srcRect l="17818" r="17797"/>
          <a:stretch/>
        </p:blipFill>
        <p:spPr>
          <a:xfrm>
            <a:off x="0" y="-3974"/>
            <a:ext cx="5638800" cy="6861975"/>
          </a:xfrm>
          <a:prstGeom prst="rect">
            <a:avLst/>
          </a:prstGeom>
          <a:solidFill>
            <a:srgbClr val="C00000"/>
          </a:solidFill>
        </p:spPr>
      </p:pic>
      <p:sp>
        <p:nvSpPr>
          <p:cNvPr id="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15</a:t>
            </a:fld>
            <a:endParaRPr lang="en-US" dirty="0"/>
          </a:p>
        </p:txBody>
      </p:sp>
      <p:pic>
        <p:nvPicPr>
          <p:cNvPr id="14" name="Picture 13"/>
          <p:cNvPicPr>
            <a:picLocks noChangeAspect="1"/>
          </p:cNvPicPr>
          <p:nvPr/>
        </p:nvPicPr>
        <p:blipFill>
          <a:blip r:embed="rId4"/>
          <a:stretch>
            <a:fillRect/>
          </a:stretch>
        </p:blipFill>
        <p:spPr>
          <a:xfrm>
            <a:off x="10237255" y="5892627"/>
            <a:ext cx="1420491" cy="609653"/>
          </a:xfrm>
          <a:prstGeom prst="rect">
            <a:avLst/>
          </a:prstGeom>
        </p:spPr>
      </p:pic>
      <p:sp>
        <p:nvSpPr>
          <p:cNvPr id="12" name="Title 1"/>
          <p:cNvSpPr txBox="1">
            <a:spLocks/>
          </p:cNvSpPr>
          <p:nvPr/>
        </p:nvSpPr>
        <p:spPr>
          <a:xfrm>
            <a:off x="6049720" y="3805902"/>
            <a:ext cx="5654633" cy="2086725"/>
          </a:xfrm>
          <a:prstGeom prst="rect">
            <a:avLst/>
          </a:prstGeom>
          <a:noFill/>
        </p:spPr>
        <p:txBody>
          <a:bodyPr wrap="square" rtlCol="0" anchor="b">
            <a:spAutoFit/>
          </a:bodyPr>
          <a:lstStyle>
            <a:lvl1pPr algn="l" defTabSz="914400" rtl="0" eaLnBrk="1" latinLnBrk="0" hangingPunct="1">
              <a:lnSpc>
                <a:spcPct val="90000"/>
              </a:lnSpc>
              <a:spcBef>
                <a:spcPct val="0"/>
              </a:spcBef>
              <a:buNone/>
              <a:defRPr lang="en-US" sz="4400" b="0" kern="1200" dirty="0">
                <a:solidFill>
                  <a:schemeClr val="tx1"/>
                </a:solidFill>
                <a:latin typeface="Proxima Nova Lt" panose="02000506030000020004" pitchFamily="50" charset="0"/>
                <a:ea typeface="+mn-ea"/>
                <a:cs typeface="+mn-cs"/>
              </a:defRPr>
            </a:lvl1pPr>
          </a:lstStyle>
          <a:p>
            <a:pPr algn="r"/>
            <a:r>
              <a:rPr lang="en-US" sz="2400" b="1" dirty="0"/>
              <a:t>Dr. Amber Woodburn McNair</a:t>
            </a:r>
          </a:p>
          <a:p>
            <a:pPr algn="r"/>
            <a:r>
              <a:rPr lang="en-US" sz="2400" b="1" dirty="0"/>
              <a:t>Assistant Professor</a:t>
            </a:r>
          </a:p>
          <a:p>
            <a:pPr algn="r"/>
            <a:r>
              <a:rPr lang="en-US" sz="2400" dirty="0"/>
              <a:t>City and Regional Planning</a:t>
            </a:r>
          </a:p>
          <a:p>
            <a:pPr algn="r"/>
            <a:r>
              <a:rPr lang="en-US" sz="2400" dirty="0"/>
              <a:t>The Center for Aviation Studies</a:t>
            </a:r>
          </a:p>
          <a:p>
            <a:pPr algn="r"/>
            <a:r>
              <a:rPr lang="en-US" sz="2400" dirty="0"/>
              <a:t>The Ohio State University</a:t>
            </a:r>
          </a:p>
          <a:p>
            <a:pPr algn="r"/>
            <a:r>
              <a:rPr lang="en-US" sz="2400" dirty="0">
                <a:hlinkClick r:id="rId5"/>
              </a:rPr>
              <a:t>woodburnmcnair.1@osu.edu</a:t>
            </a:r>
            <a:endParaRPr lang="en-US" sz="2400" dirty="0"/>
          </a:p>
        </p:txBody>
      </p:sp>
      <p:sp>
        <p:nvSpPr>
          <p:cNvPr id="11" name="TextBox 10">
            <a:extLst>
              <a:ext uri="{FF2B5EF4-FFF2-40B4-BE49-F238E27FC236}">
                <a16:creationId xmlns:a16="http://schemas.microsoft.com/office/drawing/2014/main" id="{FAB09958-A61E-445C-847E-4D293B9A7D8D}"/>
              </a:ext>
            </a:extLst>
          </p:cNvPr>
          <p:cNvSpPr txBox="1"/>
          <p:nvPr/>
        </p:nvSpPr>
        <p:spPr>
          <a:xfrm>
            <a:off x="4950823" y="463114"/>
            <a:ext cx="6782115" cy="1015663"/>
          </a:xfrm>
          <a:prstGeom prst="rect">
            <a:avLst/>
          </a:prstGeom>
          <a:noFill/>
        </p:spPr>
        <p:txBody>
          <a:bodyPr wrap="square" rtlCol="0">
            <a:spAutoFit/>
          </a:bodyPr>
          <a:lstStyle/>
          <a:p>
            <a:pPr algn="r"/>
            <a:r>
              <a:rPr lang="en-US" sz="6000" dirty="0">
                <a:latin typeface="Proxima Nova Lt" panose="02000506030000020004" pitchFamily="50" charset="0"/>
              </a:rPr>
              <a:t>Thank you!</a:t>
            </a:r>
          </a:p>
        </p:txBody>
      </p:sp>
    </p:spTree>
    <p:extLst>
      <p:ext uri="{BB962C8B-B14F-4D97-AF65-F5344CB8AC3E}">
        <p14:creationId xmlns:p14="http://schemas.microsoft.com/office/powerpoint/2010/main" val="34585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9136" y="6413214"/>
            <a:ext cx="213360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553D96-7CDC-0A4D-9C61-F77A8149FE26}" type="slidenum">
              <a:rPr lang="en-US"/>
              <a:pPr/>
              <a:t>16</a:t>
            </a:fld>
            <a:endParaRPr lang="en-US" dirty="0"/>
          </a:p>
        </p:txBody>
      </p:sp>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Average daily capacity profile in 2000 for 50 airports (by hour) </a:t>
            </a:r>
          </a:p>
        </p:txBody>
      </p:sp>
      <p:sp>
        <p:nvSpPr>
          <p:cNvPr id="8" name="Content Placeholder 2"/>
          <p:cNvSpPr txBox="1">
            <a:spLocks/>
          </p:cNvSpPr>
          <p:nvPr/>
        </p:nvSpPr>
        <p:spPr>
          <a:xfrm>
            <a:off x="457201" y="1382917"/>
            <a:ext cx="11200543" cy="4247283"/>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Click to edit Master text styles</a:t>
            </a:r>
          </a:p>
          <a:p>
            <a:pPr lvl="1" algn="r"/>
            <a:r>
              <a:rPr lang="en-US" dirty="0"/>
              <a:t>Second level</a:t>
            </a:r>
          </a:p>
          <a:p>
            <a:pPr lvl="2" algn="r"/>
            <a:r>
              <a:rPr lang="en-US" dirty="0"/>
              <a:t>Third level</a:t>
            </a:r>
          </a:p>
          <a:p>
            <a:pPr lvl="3" algn="r"/>
            <a:r>
              <a:rPr lang="en-US" dirty="0"/>
              <a:t>Fourth level</a:t>
            </a:r>
          </a:p>
          <a:p>
            <a:pPr lvl="4" algn="r"/>
            <a:r>
              <a:rPr lang="en-US" dirty="0"/>
              <a:t>Fifth level</a:t>
            </a:r>
          </a:p>
        </p:txBody>
      </p:sp>
      <p:sp>
        <p:nvSpPr>
          <p:cNvPr id="9" name="Slide Number Placeholder 5"/>
          <p:cNvSpPr>
            <a:spLocks noGrp="1"/>
          </p:cNvSpPr>
          <p:nvPr>
            <p:ph type="sldNum" sz="quarter" idx="12"/>
          </p:nvPr>
        </p:nvSpPr>
        <p:spPr>
          <a:xfrm>
            <a:off x="89136" y="6413214"/>
            <a:ext cx="2133600" cy="365125"/>
          </a:xfrm>
        </p:spPr>
        <p:txBody>
          <a:bodyPr anchor="b"/>
          <a:lstStyle>
            <a:lvl1pPr algn="l">
              <a:defRPr sz="900"/>
            </a:lvl1pPr>
          </a:lstStyle>
          <a:p>
            <a:fld id="{67553D96-7CDC-0A4D-9C61-F77A8149FE26}" type="slidenum">
              <a:rPr lang="en-US" smtClean="0"/>
              <a:pPr/>
              <a:t>16</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p:nvPr/>
        </p:nvPicPr>
        <p:blipFill rotWithShape="1">
          <a:blip r:embed="rId4">
            <a:extLst>
              <a:ext uri="{28A0092B-C50C-407E-A947-70E740481C1C}">
                <a14:useLocalDpi xmlns:a14="http://schemas.microsoft.com/office/drawing/2010/main" val="0"/>
              </a:ext>
            </a:extLst>
          </a:blip>
          <a:srcRect t="3994"/>
          <a:stretch/>
        </p:blipFill>
        <p:spPr>
          <a:xfrm>
            <a:off x="170296" y="1382917"/>
            <a:ext cx="12021704" cy="4421148"/>
          </a:xfrm>
          <a:prstGeom prst="rect">
            <a:avLst/>
          </a:prstGeom>
        </p:spPr>
      </p:pic>
    </p:spTree>
    <p:extLst>
      <p:ext uri="{BB962C8B-B14F-4D97-AF65-F5344CB8AC3E}">
        <p14:creationId xmlns:p14="http://schemas.microsoft.com/office/powerpoint/2010/main" val="16325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9136" y="6413214"/>
            <a:ext cx="213360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553D96-7CDC-0A4D-9C61-F77A8149FE26}" type="slidenum">
              <a:rPr lang="en-US"/>
              <a:pPr/>
              <a:t>17</a:t>
            </a:fld>
            <a:endParaRPr lang="en-US" dirty="0"/>
          </a:p>
        </p:txBody>
      </p:sp>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RDI Score: “Risk of Disproportionate Impact”</a:t>
            </a:r>
          </a:p>
        </p:txBody>
      </p:sp>
      <p:sp>
        <p:nvSpPr>
          <p:cNvPr id="9" name="Slide Number Placeholder 5"/>
          <p:cNvSpPr>
            <a:spLocks noGrp="1"/>
          </p:cNvSpPr>
          <p:nvPr>
            <p:ph type="sldNum" sz="quarter" idx="12"/>
          </p:nvPr>
        </p:nvSpPr>
        <p:spPr>
          <a:xfrm>
            <a:off x="89136" y="6413214"/>
            <a:ext cx="2133600" cy="365125"/>
          </a:xfrm>
        </p:spPr>
        <p:txBody>
          <a:bodyPr anchor="b"/>
          <a:lstStyle>
            <a:lvl1pPr algn="l">
              <a:defRPr sz="900"/>
            </a:lvl1pPr>
          </a:lstStyle>
          <a:p>
            <a:fld id="{67553D96-7CDC-0A4D-9C61-F77A8149FE26}" type="slidenum">
              <a:rPr lang="en-US" smtClean="0"/>
              <a:pPr/>
              <a:t>17</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sz="1600" dirty="0"/>
          </a:p>
        </p:txBody>
      </p:sp>
      <p:pic>
        <p:nvPicPr>
          <p:cNvPr id="11" name="Picture 10">
            <a:extLst>
              <a:ext uri="{FF2B5EF4-FFF2-40B4-BE49-F238E27FC236}">
                <a16:creationId xmlns:a16="http://schemas.microsoft.com/office/drawing/2014/main" id="{42E84DBB-1BD7-40EB-9B0D-A402BEC4FFF5}"/>
              </a:ext>
            </a:extLst>
          </p:cNvPr>
          <p:cNvPicPr>
            <a:picLocks noChangeAspect="1"/>
          </p:cNvPicPr>
          <p:nvPr/>
        </p:nvPicPr>
        <p:blipFill>
          <a:blip r:embed="rId4"/>
          <a:stretch>
            <a:fillRect/>
          </a:stretch>
        </p:blipFill>
        <p:spPr>
          <a:xfrm>
            <a:off x="1800115" y="1570937"/>
            <a:ext cx="10096470" cy="4553773"/>
          </a:xfrm>
          <a:prstGeom prst="rect">
            <a:avLst/>
          </a:prstGeom>
        </p:spPr>
      </p:pic>
    </p:spTree>
    <p:extLst>
      <p:ext uri="{BB962C8B-B14F-4D97-AF65-F5344CB8AC3E}">
        <p14:creationId xmlns:p14="http://schemas.microsoft.com/office/powerpoint/2010/main" val="80187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RDI Score</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18</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err="1"/>
              <a:t>RDI</a:t>
            </a:r>
            <a:r>
              <a:rPr lang="en-US" sz="1600" b="1" dirty="0"/>
              <a:t> Score: “Risk of Disproportionate Impact”</a:t>
            </a:r>
          </a:p>
          <a:p>
            <a:pPr lvl="2"/>
            <a:r>
              <a:rPr lang="en-US" sz="1600" b="1" dirty="0"/>
              <a:t>Data: FAA Airport Reference Points</a:t>
            </a:r>
            <a:endParaRPr lang="en-US" sz="1600" dirty="0"/>
          </a:p>
          <a:p>
            <a:pPr lvl="3"/>
            <a:r>
              <a:rPr lang="en-US" sz="1600" dirty="0"/>
              <a:t>The hypothetical ‘epicenter’ of noise and air emissions, geometric center of all usable runways</a:t>
            </a:r>
          </a:p>
          <a:p>
            <a:pPr lvl="2"/>
            <a:r>
              <a:rPr lang="en-US" sz="1600" b="1" dirty="0"/>
              <a:t>Data: US Census block group data for 2000</a:t>
            </a:r>
          </a:p>
          <a:p>
            <a:pPr lvl="3"/>
            <a:r>
              <a:rPr lang="en-US" sz="1600" dirty="0"/>
              <a:t>Black, Asian, Hispanic, Nonwhite, Foreign-born, Income, Poverty</a:t>
            </a:r>
          </a:p>
          <a:p>
            <a:pPr lvl="2"/>
            <a:r>
              <a:rPr lang="en-US" sz="1600" b="1" dirty="0"/>
              <a:t>Spatial method</a:t>
            </a:r>
            <a:r>
              <a:rPr lang="en-US" sz="1600" dirty="0"/>
              <a:t>: </a:t>
            </a:r>
          </a:p>
          <a:p>
            <a:pPr lvl="3"/>
            <a:r>
              <a:rPr lang="en-US" sz="1600" dirty="0" err="1"/>
              <a:t>AAC</a:t>
            </a:r>
            <a:r>
              <a:rPr lang="en-US" sz="1600" dirty="0"/>
              <a:t> = block groups whose centroid is within 5km radius of airport </a:t>
            </a:r>
          </a:p>
          <a:p>
            <a:pPr lvl="3"/>
            <a:r>
              <a:rPr lang="en-US" sz="1600" dirty="0"/>
              <a:t>Prior scholarship identified that neighborhoods within 5-kilometers of an airport bear a disproportionate environmental cost per person, particularly with respect to airport noise (Wolfe et al., 2014) </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916658" y="320198"/>
            <a:ext cx="5179342" cy="6217604"/>
          </a:xfrm>
          <a:prstGeom prst="rect">
            <a:avLst/>
          </a:prstGeom>
        </p:spPr>
      </p:pic>
    </p:spTree>
    <p:extLst>
      <p:ext uri="{BB962C8B-B14F-4D97-AF65-F5344CB8AC3E}">
        <p14:creationId xmlns:p14="http://schemas.microsoft.com/office/powerpoint/2010/main" val="234082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RDI Score</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19</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err="1"/>
              <a:t>RDI</a:t>
            </a:r>
            <a:r>
              <a:rPr lang="en-US" sz="1600" b="1" dirty="0"/>
              <a:t> Score: “Risk of Disproportionate Impact”</a:t>
            </a:r>
          </a:p>
          <a:p>
            <a:pPr lvl="2"/>
            <a:r>
              <a:rPr lang="en-US" sz="1600" b="1" dirty="0"/>
              <a:t>Metrics</a:t>
            </a:r>
            <a:r>
              <a:rPr lang="en-US" sz="1600" dirty="0"/>
              <a:t>: </a:t>
            </a:r>
          </a:p>
          <a:p>
            <a:pPr lvl="3"/>
            <a:r>
              <a:rPr lang="en-US" sz="1600" dirty="0"/>
              <a:t>Count the number of demographic dimensions of </a:t>
            </a:r>
            <a:r>
              <a:rPr lang="en-US" sz="1600" dirty="0" err="1"/>
              <a:t>EJ</a:t>
            </a:r>
            <a:r>
              <a:rPr lang="en-US" sz="1600" dirty="0"/>
              <a:t> at risk</a:t>
            </a:r>
          </a:p>
          <a:p>
            <a:pPr lvl="3"/>
            <a:r>
              <a:rPr lang="en-US" sz="1600" dirty="0"/>
              <a:t>Measure by proportion (%) and concentration (</a:t>
            </a:r>
            <a:r>
              <a:rPr lang="en-US" sz="1600" dirty="0" err="1"/>
              <a:t>LQ</a:t>
            </a:r>
            <a:r>
              <a:rPr lang="en-US" sz="1600" dirty="0"/>
              <a:t>)</a:t>
            </a:r>
          </a:p>
          <a:p>
            <a:pPr lvl="2"/>
            <a:r>
              <a:rPr lang="en-US" sz="1600" b="1" dirty="0"/>
              <a:t>Table Notes</a:t>
            </a:r>
            <a:r>
              <a:rPr lang="en-US" sz="1600" dirty="0"/>
              <a:t>: </a:t>
            </a:r>
          </a:p>
          <a:p>
            <a:pPr lvl="3"/>
            <a:r>
              <a:rPr lang="en-US" sz="1600" dirty="0" err="1"/>
              <a:t>ΔIncome</a:t>
            </a:r>
            <a:r>
              <a:rPr lang="en-US" sz="1600" dirty="0"/>
              <a:t> represents the difference between the weighted median household income in the airport-adjacent community (AAC) and the metropolitan statistical area (</a:t>
            </a:r>
            <a:r>
              <a:rPr lang="en-US" sz="1600" dirty="0" err="1"/>
              <a:t>MSA</a:t>
            </a:r>
            <a:r>
              <a:rPr lang="en-US" sz="1600" dirty="0"/>
              <a:t>). Negative values indicate the income in the AAC is less than the income in the </a:t>
            </a:r>
            <a:r>
              <a:rPr lang="en-US" sz="1600" dirty="0" err="1"/>
              <a:t>MSA</a:t>
            </a:r>
            <a:r>
              <a:rPr lang="en-US" sz="1600" dirty="0"/>
              <a:t>.</a:t>
            </a:r>
          </a:p>
          <a:p>
            <a:pPr lvl="3"/>
            <a:r>
              <a:rPr lang="en-US" sz="1600" dirty="0"/>
              <a:t>Results that satisfy the </a:t>
            </a:r>
            <a:r>
              <a:rPr lang="en-US" sz="1600" dirty="0" err="1"/>
              <a:t>RDI</a:t>
            </a:r>
            <a:r>
              <a:rPr lang="en-US" sz="1600" dirty="0"/>
              <a:t> Score criteria are bolded and highlighted grey. </a:t>
            </a:r>
          </a:p>
          <a:p>
            <a:pPr lvl="2"/>
            <a:endParaRPr lang="en-US" sz="1600" dirty="0"/>
          </a:p>
        </p:txBody>
      </p:sp>
      <p:pic>
        <p:nvPicPr>
          <p:cNvPr id="10" name="Picture 9">
            <a:extLst>
              <a:ext uri="{FF2B5EF4-FFF2-40B4-BE49-F238E27FC236}">
                <a16:creationId xmlns:a16="http://schemas.microsoft.com/office/drawing/2014/main" id="{1CCDE790-4094-49A2-B284-45B2C54D52A9}"/>
              </a:ext>
            </a:extLst>
          </p:cNvPr>
          <p:cNvPicPr>
            <a:picLocks noChangeAspect="1"/>
          </p:cNvPicPr>
          <p:nvPr/>
        </p:nvPicPr>
        <p:blipFill rotWithShape="1">
          <a:blip r:embed="rId4"/>
          <a:srcRect b="12483"/>
          <a:stretch/>
        </p:blipFill>
        <p:spPr>
          <a:xfrm>
            <a:off x="457201" y="821162"/>
            <a:ext cx="5945729" cy="5458968"/>
          </a:xfrm>
          <a:prstGeom prst="rect">
            <a:avLst/>
          </a:prstGeom>
        </p:spPr>
      </p:pic>
      <p:sp>
        <p:nvSpPr>
          <p:cNvPr id="2" name="Rectangle 1">
            <a:extLst>
              <a:ext uri="{FF2B5EF4-FFF2-40B4-BE49-F238E27FC236}">
                <a16:creationId xmlns:a16="http://schemas.microsoft.com/office/drawing/2014/main" id="{2DACEC9B-D0ED-4164-A7E8-920E70F1F0DD}"/>
              </a:ext>
            </a:extLst>
          </p:cNvPr>
          <p:cNvSpPr/>
          <p:nvPr/>
        </p:nvSpPr>
        <p:spPr>
          <a:xfrm>
            <a:off x="2552700" y="577870"/>
            <a:ext cx="990315" cy="5924410"/>
          </a:xfrm>
          <a:prstGeom prst="rect">
            <a:avLst/>
          </a:prstGeom>
          <a:solidFill>
            <a:schemeClr val="accent1">
              <a:alpha val="1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103890-377E-4A85-9B4F-AE525A72AC66}"/>
              </a:ext>
            </a:extLst>
          </p:cNvPr>
          <p:cNvSpPr/>
          <p:nvPr/>
        </p:nvSpPr>
        <p:spPr>
          <a:xfrm>
            <a:off x="3604627" y="577870"/>
            <a:ext cx="1704352" cy="5924410"/>
          </a:xfrm>
          <a:prstGeom prst="rect">
            <a:avLst/>
          </a:prstGeom>
          <a:solidFill>
            <a:schemeClr val="accent2">
              <a:lumMod val="75000"/>
              <a:alpha val="1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9E94AB-7F6C-49F2-B652-B50C42A13682}"/>
              </a:ext>
            </a:extLst>
          </p:cNvPr>
          <p:cNvSpPr/>
          <p:nvPr/>
        </p:nvSpPr>
        <p:spPr>
          <a:xfrm>
            <a:off x="5377819" y="577870"/>
            <a:ext cx="845560" cy="5924410"/>
          </a:xfrm>
          <a:prstGeom prst="rect">
            <a:avLst/>
          </a:prstGeom>
          <a:solidFill>
            <a:schemeClr val="accent6">
              <a:lumMod val="20000"/>
              <a:lumOff val="80000"/>
              <a:alpha val="1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20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 y="1874723"/>
            <a:ext cx="7474255" cy="4982337"/>
          </a:xfrm>
          <a:prstGeom prst="rect">
            <a:avLst/>
          </a:prstGeom>
        </p:spPr>
      </p:pic>
      <p:sp>
        <p:nvSpPr>
          <p:cNvPr id="5" name="TextBox 4"/>
          <p:cNvSpPr txBox="1"/>
          <p:nvPr/>
        </p:nvSpPr>
        <p:spPr>
          <a:xfrm>
            <a:off x="4950823" y="463114"/>
            <a:ext cx="6782115" cy="1938992"/>
          </a:xfrm>
          <a:prstGeom prst="rect">
            <a:avLst/>
          </a:prstGeom>
          <a:noFill/>
        </p:spPr>
        <p:txBody>
          <a:bodyPr wrap="square" rtlCol="0">
            <a:spAutoFit/>
          </a:bodyPr>
          <a:lstStyle/>
          <a:p>
            <a:pPr algn="r"/>
            <a:r>
              <a:rPr lang="en-US" sz="6000" dirty="0">
                <a:latin typeface="Proxima Nova Lt" panose="02000506030000020004" pitchFamily="50" charset="0"/>
              </a:rPr>
              <a:t>Context: Airport planning &amp; equity</a:t>
            </a:r>
          </a:p>
        </p:txBody>
      </p:sp>
      <p:sp>
        <p:nvSpPr>
          <p:cNvPr id="2" name="Slide Number Placeholder 1">
            <a:extLst>
              <a:ext uri="{FF2B5EF4-FFF2-40B4-BE49-F238E27FC236}">
                <a16:creationId xmlns:a16="http://schemas.microsoft.com/office/drawing/2014/main" id="{B62647C3-9F75-4B83-A54B-C4113924423C}"/>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2</a:t>
            </a:fld>
            <a:endParaRPr lang="en-US"/>
          </a:p>
        </p:txBody>
      </p:sp>
    </p:spTree>
    <p:extLst>
      <p:ext uri="{BB962C8B-B14F-4D97-AF65-F5344CB8AC3E}">
        <p14:creationId xmlns:p14="http://schemas.microsoft.com/office/powerpoint/2010/main" val="3528823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9136" y="6413214"/>
            <a:ext cx="213360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553D96-7CDC-0A4D-9C61-F77A8149FE26}" type="slidenum">
              <a:rPr lang="en-US"/>
              <a:pPr/>
              <a:t>20</a:t>
            </a:fld>
            <a:endParaRPr lang="en-US" dirty="0"/>
          </a:p>
        </p:txBody>
      </p:sp>
      <p:sp>
        <p:nvSpPr>
          <p:cNvPr id="7" name="Title 1"/>
          <p:cNvSpPr txBox="1">
            <a:spLocks/>
          </p:cNvSpPr>
          <p:nvPr/>
        </p:nvSpPr>
        <p:spPr>
          <a:xfrm>
            <a:off x="457201" y="577870"/>
            <a:ext cx="11200543" cy="1089529"/>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Use RDI Score </a:t>
            </a:r>
          </a:p>
          <a:p>
            <a:pPr algn="r"/>
            <a:r>
              <a:rPr lang="en-US" dirty="0">
                <a:solidFill>
                  <a:schemeClr val="tx1"/>
                </a:solidFill>
              </a:rPr>
              <a:t>for EJ Concern</a:t>
            </a:r>
          </a:p>
        </p:txBody>
      </p:sp>
      <p:sp>
        <p:nvSpPr>
          <p:cNvPr id="9" name="Slide Number Placeholder 5"/>
          <p:cNvSpPr>
            <a:spLocks noGrp="1"/>
          </p:cNvSpPr>
          <p:nvPr>
            <p:ph type="sldNum" sz="quarter" idx="12"/>
          </p:nvPr>
        </p:nvSpPr>
        <p:spPr>
          <a:xfrm>
            <a:off x="89136" y="6413214"/>
            <a:ext cx="2133600" cy="365125"/>
          </a:xfrm>
        </p:spPr>
        <p:txBody>
          <a:bodyPr anchor="b"/>
          <a:lstStyle>
            <a:lvl1pPr algn="l">
              <a:defRPr sz="900"/>
            </a:lvl1pPr>
          </a:lstStyle>
          <a:p>
            <a:fld id="{67553D96-7CDC-0A4D-9C61-F77A8149FE26}" type="slidenum">
              <a:rPr lang="en-US" smtClean="0"/>
              <a:pPr/>
              <a:t>20</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31787581"/>
              </p:ext>
            </p:extLst>
          </p:nvPr>
        </p:nvGraphicFramePr>
        <p:xfrm>
          <a:off x="274333" y="241269"/>
          <a:ext cx="7916000" cy="6432338"/>
        </p:xfrm>
        <a:graphic>
          <a:graphicData uri="http://schemas.openxmlformats.org/drawingml/2006/table">
            <a:tbl>
              <a:tblPr firstRow="1" firstCol="1" bandRow="1">
                <a:tableStyleId>{073A0DAA-6AF3-43AB-8588-CEC1D06C72B9}</a:tableStyleId>
              </a:tblPr>
              <a:tblGrid>
                <a:gridCol w="1189589">
                  <a:extLst>
                    <a:ext uri="{9D8B030D-6E8A-4147-A177-3AD203B41FA5}">
                      <a16:colId xmlns:a16="http://schemas.microsoft.com/office/drawing/2014/main" val="2949353573"/>
                    </a:ext>
                  </a:extLst>
                </a:gridCol>
                <a:gridCol w="2032261">
                  <a:extLst>
                    <a:ext uri="{9D8B030D-6E8A-4147-A177-3AD203B41FA5}">
                      <a16:colId xmlns:a16="http://schemas.microsoft.com/office/drawing/2014/main" val="126740584"/>
                    </a:ext>
                  </a:extLst>
                </a:gridCol>
                <a:gridCol w="1987350">
                  <a:extLst>
                    <a:ext uri="{9D8B030D-6E8A-4147-A177-3AD203B41FA5}">
                      <a16:colId xmlns:a16="http://schemas.microsoft.com/office/drawing/2014/main" val="3565885528"/>
                    </a:ext>
                  </a:extLst>
                </a:gridCol>
                <a:gridCol w="2706800">
                  <a:extLst>
                    <a:ext uri="{9D8B030D-6E8A-4147-A177-3AD203B41FA5}">
                      <a16:colId xmlns:a16="http://schemas.microsoft.com/office/drawing/2014/main" val="3166778576"/>
                    </a:ext>
                  </a:extLst>
                </a:gridCol>
              </a:tblGrid>
              <a:tr h="193393">
                <a:tc>
                  <a:txBody>
                    <a:bodyPr/>
                    <a:lstStyle/>
                    <a:p>
                      <a:pPr marL="0" marR="0">
                        <a:lnSpc>
                          <a:spcPct val="100000"/>
                        </a:lnSpc>
                        <a:spcBef>
                          <a:spcPts val="0"/>
                        </a:spcBef>
                        <a:spcAft>
                          <a:spcPts val="0"/>
                        </a:spcAft>
                      </a:pPr>
                      <a:r>
                        <a:rPr lang="en-US" sz="1200">
                          <a:effectLst/>
                          <a:latin typeface="Proxima Nova Lt" panose="02000506030000020004"/>
                        </a:rPr>
                        <a:t>Environmental justice concern</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Method 1</a:t>
                      </a:r>
                    </a:p>
                    <a:p>
                      <a:pPr marL="0" marR="0">
                        <a:lnSpc>
                          <a:spcPct val="100000"/>
                        </a:lnSpc>
                        <a:spcBef>
                          <a:spcPts val="0"/>
                        </a:spcBef>
                        <a:spcAft>
                          <a:spcPts val="0"/>
                        </a:spcAft>
                      </a:pPr>
                      <a:r>
                        <a:rPr lang="en-US" sz="1200">
                          <a:effectLst/>
                          <a:latin typeface="Proxima Nova Lt" panose="02000506030000020004"/>
                        </a:rPr>
                        <a:t>(Percentage)</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Method 2</a:t>
                      </a:r>
                    </a:p>
                    <a:p>
                      <a:pPr marL="0" marR="0">
                        <a:lnSpc>
                          <a:spcPct val="100000"/>
                        </a:lnSpc>
                        <a:spcBef>
                          <a:spcPts val="0"/>
                        </a:spcBef>
                        <a:spcAft>
                          <a:spcPts val="0"/>
                        </a:spcAft>
                      </a:pPr>
                      <a:r>
                        <a:rPr lang="en-US" sz="1200">
                          <a:effectLst/>
                          <a:latin typeface="Proxima Nova Lt" panose="02000506030000020004"/>
                        </a:rPr>
                        <a:t>(Concentration)</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dirty="0">
                          <a:effectLst/>
                          <a:latin typeface="Proxima Nova Lt" panose="02000506030000020004"/>
                        </a:rPr>
                        <a:t>Final ranking</a:t>
                      </a:r>
                    </a:p>
                    <a:p>
                      <a:pPr marL="0" marR="0">
                        <a:lnSpc>
                          <a:spcPct val="100000"/>
                        </a:lnSpc>
                        <a:spcBef>
                          <a:spcPts val="0"/>
                        </a:spcBef>
                        <a:spcAft>
                          <a:spcPts val="0"/>
                        </a:spcAft>
                      </a:pPr>
                      <a:r>
                        <a:rPr lang="en-US" sz="1200" dirty="0">
                          <a:effectLst/>
                          <a:latin typeface="Proxima Nova Lt" panose="02000506030000020004"/>
                        </a:rPr>
                        <a:t>(Consolidate methods 1 and 2)</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extLst>
                  <a:ext uri="{0D108BD9-81ED-4DB2-BD59-A6C34878D82A}">
                    <a16:rowId xmlns:a16="http://schemas.microsoft.com/office/drawing/2014/main" val="967443790"/>
                  </a:ext>
                </a:extLst>
              </a:tr>
              <a:tr h="1063660">
                <a:tc>
                  <a:txBody>
                    <a:bodyPr/>
                    <a:lstStyle/>
                    <a:p>
                      <a:pPr marL="0" marR="0">
                        <a:lnSpc>
                          <a:spcPct val="100000"/>
                        </a:lnSpc>
                        <a:spcBef>
                          <a:spcPts val="0"/>
                        </a:spcBef>
                        <a:spcAft>
                          <a:spcPts val="0"/>
                        </a:spcAft>
                      </a:pPr>
                      <a:r>
                        <a:rPr lang="en-US" sz="1200" dirty="0">
                          <a:effectLst/>
                          <a:latin typeface="Proxima Nova Lt" panose="02000506030000020004"/>
                        </a:rPr>
                        <a:t>0 Dimensions</a:t>
                      </a:r>
                    </a:p>
                    <a:p>
                      <a:pPr marL="0" marR="0">
                        <a:lnSpc>
                          <a:spcPct val="100000"/>
                        </a:lnSpc>
                        <a:spcBef>
                          <a:spcPts val="0"/>
                        </a:spcBef>
                        <a:spcAft>
                          <a:spcPts val="0"/>
                        </a:spcAft>
                      </a:pPr>
                      <a:r>
                        <a:rPr lang="en-US" sz="1200" dirty="0">
                          <a:effectLst/>
                          <a:latin typeface="Proxima Nova Lt" panose="02000506030000020004"/>
                        </a:rPr>
                        <a:t>(Group A)</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BDL, BNA, BWI, CLE, CVG, DFW, FLL, IAD, IND, LAS, MCI, MCO, MSP, MSY, PDX, PIT, RDU, SAN, SAT, SEA, SFO, STL</a:t>
                      </a:r>
                    </a:p>
                    <a:p>
                      <a:pPr marL="0" marR="0">
                        <a:lnSpc>
                          <a:spcPct val="100000"/>
                        </a:lnSpc>
                        <a:spcBef>
                          <a:spcPts val="0"/>
                        </a:spcBef>
                        <a:spcAft>
                          <a:spcPts val="0"/>
                        </a:spcAft>
                      </a:pPr>
                      <a:r>
                        <a:rPr lang="en-US" sz="1200">
                          <a:effectLst/>
                          <a:latin typeface="Proxima Nova Lt" panose="02000506030000020004"/>
                        </a:rPr>
                        <a:t> </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dirty="0">
                          <a:effectLst/>
                          <a:latin typeface="Proxima Nova Lt" panose="02000506030000020004"/>
                        </a:rPr>
                        <a:t>BDL, BUR, BWI, CLE, CVG, DFW, DTW, FLL, HOU, IAH, IND, LAS, LAX, MCI, MCO, MSP, ONT, PHL, PIT, RDU, SAN, SAT, SFO, SJC, STL</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b="1" dirty="0">
                          <a:effectLst/>
                          <a:latin typeface="Proxima Nova Lt" panose="02000506030000020004"/>
                        </a:rPr>
                        <a:t>None</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BDL, BWI, CLE, CVG, DFW, FLL, IND, LAS, MCI, MCO, MSP, PIT, RDU, SAN, SAT, SFO, STL</a:t>
                      </a:r>
                    </a:p>
                    <a:p>
                      <a:pPr marL="0" marR="0">
                        <a:lnSpc>
                          <a:spcPct val="100000"/>
                        </a:lnSpc>
                        <a:spcBef>
                          <a:spcPts val="0"/>
                        </a:spcBef>
                        <a:spcAft>
                          <a:spcPts val="0"/>
                        </a:spcAft>
                      </a:pPr>
                      <a:r>
                        <a:rPr lang="en-US" sz="1200" dirty="0">
                          <a:effectLst/>
                          <a:latin typeface="Proxima Nova Lt" panose="02000506030000020004"/>
                        </a:rPr>
                        <a:t> </a:t>
                      </a:r>
                    </a:p>
                    <a:p>
                      <a:pPr marL="0" marR="0">
                        <a:lnSpc>
                          <a:spcPct val="100000"/>
                        </a:lnSpc>
                        <a:spcBef>
                          <a:spcPts val="0"/>
                        </a:spcBef>
                        <a:spcAft>
                          <a:spcPts val="0"/>
                        </a:spcAft>
                      </a:pPr>
                      <a:r>
                        <a:rPr lang="en-US" sz="1200" b="1" dirty="0">
                          <a:effectLst/>
                          <a:latin typeface="Proxima Nova Lt" panose="02000506030000020004"/>
                        </a:rPr>
                        <a:t>Low/ None</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DTW, IAH, LAX, MSY, ONT, PDX, PHL, SEA </a:t>
                      </a:r>
                    </a:p>
                    <a:p>
                      <a:pPr marL="0" marR="0">
                        <a:lnSpc>
                          <a:spcPct val="100000"/>
                        </a:lnSpc>
                        <a:spcBef>
                          <a:spcPts val="0"/>
                        </a:spcBef>
                        <a:spcAft>
                          <a:spcPts val="0"/>
                        </a:spcAft>
                      </a:pPr>
                      <a:r>
                        <a:rPr lang="en-US" sz="1200" dirty="0">
                          <a:effectLst/>
                          <a:latin typeface="Proxima Nova Lt" panose="02000506030000020004"/>
                        </a:rPr>
                        <a:t> </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extLst>
                  <a:ext uri="{0D108BD9-81ED-4DB2-BD59-A6C34878D82A}">
                    <a16:rowId xmlns:a16="http://schemas.microsoft.com/office/drawing/2014/main" val="1595259144"/>
                  </a:ext>
                </a:extLst>
              </a:tr>
              <a:tr h="1257053">
                <a:tc>
                  <a:txBody>
                    <a:bodyPr/>
                    <a:lstStyle/>
                    <a:p>
                      <a:pPr marL="0" marR="0">
                        <a:lnSpc>
                          <a:spcPct val="100000"/>
                        </a:lnSpc>
                        <a:spcBef>
                          <a:spcPts val="0"/>
                        </a:spcBef>
                        <a:spcAft>
                          <a:spcPts val="0"/>
                        </a:spcAft>
                      </a:pPr>
                      <a:r>
                        <a:rPr lang="en-US" sz="1200" dirty="0">
                          <a:effectLst/>
                          <a:latin typeface="Proxima Nova Lt" panose="02000506030000020004"/>
                        </a:rPr>
                        <a:t>1 Dimension</a:t>
                      </a:r>
                    </a:p>
                    <a:p>
                      <a:pPr marL="0" marR="0">
                        <a:lnSpc>
                          <a:spcPct val="100000"/>
                        </a:lnSpc>
                        <a:spcBef>
                          <a:spcPts val="0"/>
                        </a:spcBef>
                        <a:spcAft>
                          <a:spcPts val="0"/>
                        </a:spcAft>
                      </a:pPr>
                      <a:r>
                        <a:rPr lang="en-US" sz="1200" dirty="0">
                          <a:effectLst/>
                          <a:latin typeface="Proxima Nova Lt" panose="02000506030000020004"/>
                        </a:rPr>
                        <a:t>(Group B)</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Foreign-born only: ORD </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Persons of color only: HNL, IAH, JFK, LAX, ONT, TPA </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HHIncDiff only: BOS, DTW, PBI, PHL, SDF</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Foreign-born only: ORD</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Race only: ABQ, EWR, HNL, JFK, MEM, OAK, PDX</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Hispanic only: MDW, MIA, MSY, PBI, SEA</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Poverty only: DCA</a:t>
                      </a:r>
                    </a:p>
                    <a:p>
                      <a:pPr marL="0" marR="0">
                        <a:lnSpc>
                          <a:spcPct val="100000"/>
                        </a:lnSpc>
                        <a:spcBef>
                          <a:spcPts val="0"/>
                        </a:spcBef>
                        <a:spcAft>
                          <a:spcPts val="0"/>
                        </a:spcAft>
                      </a:pPr>
                      <a:r>
                        <a:rPr lang="en-US" sz="1200">
                          <a:effectLst/>
                          <a:latin typeface="Proxima Nova Lt" panose="02000506030000020004"/>
                        </a:rPr>
                        <a:t> </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b="1" dirty="0">
                          <a:effectLst/>
                          <a:latin typeface="Proxima Nova Lt" panose="02000506030000020004"/>
                        </a:rPr>
                        <a:t>Low</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BNA, HNL, HOU, IAD, JFK, ORD, PBI, SJC</a:t>
                      </a:r>
                    </a:p>
                    <a:p>
                      <a:pPr marL="0" marR="0">
                        <a:lnSpc>
                          <a:spcPct val="100000"/>
                        </a:lnSpc>
                        <a:spcBef>
                          <a:spcPts val="0"/>
                        </a:spcBef>
                        <a:spcAft>
                          <a:spcPts val="0"/>
                        </a:spcAft>
                      </a:pPr>
                      <a:r>
                        <a:rPr lang="en-US" sz="1200" dirty="0">
                          <a:effectLst/>
                          <a:latin typeface="Proxima Nova Lt" panose="02000506030000020004"/>
                        </a:rPr>
                        <a:t> </a:t>
                      </a:r>
                    </a:p>
                    <a:p>
                      <a:pPr marL="0" marR="0">
                        <a:lnSpc>
                          <a:spcPct val="100000"/>
                        </a:lnSpc>
                        <a:spcBef>
                          <a:spcPts val="0"/>
                        </a:spcBef>
                        <a:spcAft>
                          <a:spcPts val="0"/>
                        </a:spcAft>
                      </a:pPr>
                      <a:r>
                        <a:rPr lang="en-US" sz="1200" b="1" dirty="0">
                          <a:effectLst/>
                          <a:latin typeface="Proxima Nova Lt" panose="02000506030000020004"/>
                        </a:rPr>
                        <a:t>Moderate/ Low</a:t>
                      </a:r>
                      <a:r>
                        <a:rPr lang="en-US" sz="1200" dirty="0">
                          <a:effectLst/>
                          <a:latin typeface="Proxima Nova Lt" panose="02000506030000020004"/>
                        </a:rPr>
                        <a:t>:</a:t>
                      </a:r>
                    </a:p>
                    <a:p>
                      <a:pPr marL="0" marR="0">
                        <a:lnSpc>
                          <a:spcPct val="100000"/>
                        </a:lnSpc>
                        <a:spcBef>
                          <a:spcPts val="0"/>
                        </a:spcBef>
                        <a:spcAft>
                          <a:spcPts val="0"/>
                        </a:spcAft>
                      </a:pPr>
                      <a:r>
                        <a:rPr lang="en-US" sz="1200" dirty="0">
                          <a:effectLst/>
                          <a:latin typeface="Proxima Nova Lt" panose="02000506030000020004"/>
                        </a:rPr>
                        <a:t>ABQ, BOS, BUR, DCA, EWR, MDW, MEM, MIA, OAK, SDF, TPA</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extLst>
                  <a:ext uri="{0D108BD9-81ED-4DB2-BD59-A6C34878D82A}">
                    <a16:rowId xmlns:a16="http://schemas.microsoft.com/office/drawing/2014/main" val="3646836739"/>
                  </a:ext>
                </a:extLst>
              </a:tr>
              <a:tr h="1257053">
                <a:tc>
                  <a:txBody>
                    <a:bodyPr/>
                    <a:lstStyle/>
                    <a:p>
                      <a:pPr marL="0" marR="0">
                        <a:lnSpc>
                          <a:spcPct val="100000"/>
                        </a:lnSpc>
                        <a:spcBef>
                          <a:spcPts val="0"/>
                        </a:spcBef>
                        <a:spcAft>
                          <a:spcPts val="0"/>
                        </a:spcAft>
                      </a:pPr>
                      <a:r>
                        <a:rPr lang="en-US" sz="1200" dirty="0">
                          <a:effectLst/>
                          <a:latin typeface="Proxima Nova Lt" panose="02000506030000020004"/>
                        </a:rPr>
                        <a:t>2 Dimensions</a:t>
                      </a:r>
                    </a:p>
                    <a:p>
                      <a:pPr marL="0" marR="0">
                        <a:lnSpc>
                          <a:spcPct val="100000"/>
                        </a:lnSpc>
                        <a:spcBef>
                          <a:spcPts val="0"/>
                        </a:spcBef>
                        <a:spcAft>
                          <a:spcPts val="0"/>
                        </a:spcAft>
                      </a:pPr>
                      <a:r>
                        <a:rPr lang="en-US" sz="1200" dirty="0">
                          <a:effectLst/>
                          <a:latin typeface="Proxima Nova Lt" panose="02000506030000020004"/>
                        </a:rPr>
                        <a:t>(Groups C, D, &amp; E)</a:t>
                      </a:r>
                    </a:p>
                    <a:p>
                      <a:pPr marL="0" marR="0">
                        <a:lnSpc>
                          <a:spcPct val="100000"/>
                        </a:lnSpc>
                        <a:spcBef>
                          <a:spcPts val="0"/>
                        </a:spcBef>
                        <a:spcAft>
                          <a:spcPts val="0"/>
                        </a:spcAft>
                      </a:pPr>
                      <a:r>
                        <a:rPr lang="en-US" sz="1200" dirty="0">
                          <a:effectLst/>
                          <a:latin typeface="Proxima Nova Lt" panose="02000506030000020004"/>
                        </a:rPr>
                        <a:t> </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Persons of color and foreign-born: DAL, MIA, SJC</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Foreign-born and income: (none)</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Persons of color and income: ABQ, ATL, CLT, DCA, EWR, HOU, MDW, MEM, OAK, SLC</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Persons of color and foreign-born: BNA, BOS, DAL, IAD, LGA, SDF, TPA</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Foreign-born and income: (none)</a:t>
                      </a:r>
                    </a:p>
                    <a:p>
                      <a:pPr marL="0" marR="0">
                        <a:lnSpc>
                          <a:spcPct val="100000"/>
                        </a:lnSpc>
                        <a:spcBef>
                          <a:spcPts val="0"/>
                        </a:spcBef>
                        <a:spcAft>
                          <a:spcPts val="0"/>
                        </a:spcAft>
                      </a:pPr>
                      <a:r>
                        <a:rPr lang="en-US" sz="1200">
                          <a:effectLst/>
                          <a:latin typeface="Proxima Nova Lt" panose="02000506030000020004"/>
                        </a:rPr>
                        <a:t> </a:t>
                      </a:r>
                    </a:p>
                    <a:p>
                      <a:pPr marL="0" marR="0">
                        <a:lnSpc>
                          <a:spcPct val="100000"/>
                        </a:lnSpc>
                        <a:spcBef>
                          <a:spcPts val="0"/>
                        </a:spcBef>
                        <a:spcAft>
                          <a:spcPts val="0"/>
                        </a:spcAft>
                      </a:pPr>
                      <a:r>
                        <a:rPr lang="en-US" sz="1200">
                          <a:effectLst/>
                          <a:latin typeface="Proxima Nova Lt" panose="02000506030000020004"/>
                        </a:rPr>
                        <a:t>Persons of color and income: ATL, CLT</a:t>
                      </a:r>
                    </a:p>
                    <a:p>
                      <a:pPr marL="0" marR="0">
                        <a:lnSpc>
                          <a:spcPct val="100000"/>
                        </a:lnSpc>
                        <a:spcBef>
                          <a:spcPts val="0"/>
                        </a:spcBef>
                        <a:spcAft>
                          <a:spcPts val="0"/>
                        </a:spcAft>
                      </a:pPr>
                      <a:r>
                        <a:rPr lang="en-US" sz="1200">
                          <a:effectLst/>
                          <a:latin typeface="Proxima Nova Lt" panose="02000506030000020004"/>
                        </a:rPr>
                        <a:t> </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b="1" dirty="0">
                          <a:effectLst/>
                          <a:latin typeface="Proxima Nova Lt" panose="02000506030000020004"/>
                        </a:rPr>
                        <a:t>Moderate</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ATL, CLT, DAL</a:t>
                      </a:r>
                    </a:p>
                    <a:p>
                      <a:pPr marL="0" marR="0">
                        <a:lnSpc>
                          <a:spcPct val="100000"/>
                        </a:lnSpc>
                        <a:spcBef>
                          <a:spcPts val="0"/>
                        </a:spcBef>
                        <a:spcAft>
                          <a:spcPts val="0"/>
                        </a:spcAft>
                      </a:pPr>
                      <a:r>
                        <a:rPr lang="en-US" sz="1200" dirty="0">
                          <a:effectLst/>
                          <a:latin typeface="Proxima Nova Lt" panose="02000506030000020004"/>
                        </a:rPr>
                        <a:t> </a:t>
                      </a:r>
                    </a:p>
                    <a:p>
                      <a:pPr marL="0" marR="0">
                        <a:lnSpc>
                          <a:spcPct val="100000"/>
                        </a:lnSpc>
                        <a:spcBef>
                          <a:spcPts val="0"/>
                        </a:spcBef>
                        <a:spcAft>
                          <a:spcPts val="0"/>
                        </a:spcAft>
                      </a:pPr>
                      <a:r>
                        <a:rPr lang="en-US" sz="1200" b="1" dirty="0">
                          <a:effectLst/>
                          <a:latin typeface="Proxima Nova Lt" panose="02000506030000020004"/>
                        </a:rPr>
                        <a:t>High/Moderate</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LGA, SLC</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extLst>
                  <a:ext uri="{0D108BD9-81ED-4DB2-BD59-A6C34878D82A}">
                    <a16:rowId xmlns:a16="http://schemas.microsoft.com/office/drawing/2014/main" val="2802763079"/>
                  </a:ext>
                </a:extLst>
              </a:tr>
              <a:tr h="580178">
                <a:tc>
                  <a:txBody>
                    <a:bodyPr/>
                    <a:lstStyle/>
                    <a:p>
                      <a:pPr marL="0" marR="0">
                        <a:lnSpc>
                          <a:spcPct val="100000"/>
                        </a:lnSpc>
                        <a:spcBef>
                          <a:spcPts val="0"/>
                        </a:spcBef>
                        <a:spcAft>
                          <a:spcPts val="0"/>
                        </a:spcAft>
                      </a:pPr>
                      <a:r>
                        <a:rPr lang="en-US" sz="1200" dirty="0">
                          <a:effectLst/>
                          <a:latin typeface="Proxima Nova Lt" panose="02000506030000020004"/>
                        </a:rPr>
                        <a:t>3 Dimensions</a:t>
                      </a:r>
                    </a:p>
                    <a:p>
                      <a:pPr marL="0" marR="0">
                        <a:lnSpc>
                          <a:spcPct val="100000"/>
                        </a:lnSpc>
                        <a:spcBef>
                          <a:spcPts val="0"/>
                        </a:spcBef>
                        <a:spcAft>
                          <a:spcPts val="0"/>
                        </a:spcAft>
                      </a:pPr>
                      <a:r>
                        <a:rPr lang="en-US" sz="1200" dirty="0">
                          <a:effectLst/>
                          <a:latin typeface="Proxima Nova Lt" panose="02000506030000020004"/>
                        </a:rPr>
                        <a:t>(Group</a:t>
                      </a:r>
                      <a:r>
                        <a:rPr lang="en-US" sz="1200" baseline="0" dirty="0">
                          <a:effectLst/>
                          <a:latin typeface="Proxima Nova Lt" panose="02000506030000020004"/>
                        </a:rPr>
                        <a:t> F</a:t>
                      </a:r>
                      <a:r>
                        <a:rPr lang="en-US" sz="1200" dirty="0">
                          <a:effectLst/>
                          <a:latin typeface="Proxima Nova Lt" panose="02000506030000020004"/>
                        </a:rPr>
                        <a:t>)</a:t>
                      </a:r>
                    </a:p>
                    <a:p>
                      <a:pPr marL="0" marR="0">
                        <a:lnSpc>
                          <a:spcPct val="100000"/>
                        </a:lnSpc>
                        <a:spcBef>
                          <a:spcPts val="0"/>
                        </a:spcBef>
                        <a:spcAft>
                          <a:spcPts val="0"/>
                        </a:spcAft>
                      </a:pPr>
                      <a:r>
                        <a:rPr lang="en-US" sz="1200" dirty="0">
                          <a:effectLst/>
                          <a:latin typeface="Proxima Nova Lt" panose="02000506030000020004"/>
                        </a:rPr>
                        <a:t> </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a:effectLst/>
                          <a:latin typeface="Proxima Nova Lt" panose="02000506030000020004"/>
                        </a:rPr>
                        <a:t>BUR, LGA, PHX</a:t>
                      </a:r>
                      <a:endParaRPr lang="en-US" sz="120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dirty="0">
                          <a:effectLst/>
                          <a:latin typeface="Proxima Nova Lt" panose="02000506030000020004"/>
                        </a:rPr>
                        <a:t>PHX, SLC</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tc>
                  <a:txBody>
                    <a:bodyPr/>
                    <a:lstStyle/>
                    <a:p>
                      <a:pPr marL="0" marR="0">
                        <a:lnSpc>
                          <a:spcPct val="100000"/>
                        </a:lnSpc>
                        <a:spcBef>
                          <a:spcPts val="0"/>
                        </a:spcBef>
                        <a:spcAft>
                          <a:spcPts val="0"/>
                        </a:spcAft>
                      </a:pPr>
                      <a:r>
                        <a:rPr lang="en-US" sz="1200" b="1" dirty="0">
                          <a:effectLst/>
                          <a:latin typeface="Proxima Nova Lt" panose="02000506030000020004"/>
                        </a:rPr>
                        <a:t>High</a:t>
                      </a:r>
                      <a:r>
                        <a:rPr lang="en-US" sz="1200" dirty="0">
                          <a:effectLst/>
                          <a:latin typeface="Proxima Nova Lt" panose="02000506030000020004"/>
                        </a:rPr>
                        <a:t>: </a:t>
                      </a:r>
                    </a:p>
                    <a:p>
                      <a:pPr marL="0" marR="0">
                        <a:lnSpc>
                          <a:spcPct val="100000"/>
                        </a:lnSpc>
                        <a:spcBef>
                          <a:spcPts val="0"/>
                        </a:spcBef>
                        <a:spcAft>
                          <a:spcPts val="0"/>
                        </a:spcAft>
                      </a:pPr>
                      <a:r>
                        <a:rPr lang="en-US" sz="1200" dirty="0">
                          <a:effectLst/>
                          <a:latin typeface="Proxima Nova Lt" panose="02000506030000020004"/>
                        </a:rPr>
                        <a:t>PHX</a:t>
                      </a:r>
                      <a:endParaRPr lang="en-US" sz="1200" dirty="0">
                        <a:effectLst/>
                        <a:latin typeface="Proxima Nova Lt" panose="02000506030000020004"/>
                        <a:ea typeface="Calibri" panose="020F0502020204030204" pitchFamily="34" charset="0"/>
                        <a:cs typeface="Times New Roman" panose="02020603050405020304" pitchFamily="18" charset="0"/>
                      </a:endParaRPr>
                    </a:p>
                  </a:txBody>
                  <a:tcPr marL="21757" marR="21757" marT="0" marB="0"/>
                </a:tc>
                <a:extLst>
                  <a:ext uri="{0D108BD9-81ED-4DB2-BD59-A6C34878D82A}">
                    <a16:rowId xmlns:a16="http://schemas.microsoft.com/office/drawing/2014/main" val="1810415685"/>
                  </a:ext>
                </a:extLst>
              </a:tr>
            </a:tbl>
          </a:graphicData>
        </a:graphic>
      </p:graphicFrame>
      <p:sp>
        <p:nvSpPr>
          <p:cNvPr id="10" name="Oval 9"/>
          <p:cNvSpPr/>
          <p:nvPr/>
        </p:nvSpPr>
        <p:spPr>
          <a:xfrm>
            <a:off x="1391270" y="5948934"/>
            <a:ext cx="443317"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76278" y="690353"/>
            <a:ext cx="443317"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06686" y="3224477"/>
            <a:ext cx="443317"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45660" y="6012377"/>
            <a:ext cx="443317" cy="37768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06399" y="6013490"/>
            <a:ext cx="443317" cy="37768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419638" y="6201220"/>
            <a:ext cx="443317" cy="37768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156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9136" y="6413214"/>
            <a:ext cx="213360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553D96-7CDC-0A4D-9C61-F77A8149FE26}" type="slidenum">
              <a:rPr lang="en-US"/>
              <a:pPr/>
              <a:t>21</a:t>
            </a:fld>
            <a:endParaRPr lang="en-US" dirty="0"/>
          </a:p>
        </p:txBody>
      </p:sp>
      <p:sp>
        <p:nvSpPr>
          <p:cNvPr id="7" name="Title 1"/>
          <p:cNvSpPr txBox="1">
            <a:spLocks/>
          </p:cNvSpPr>
          <p:nvPr/>
        </p:nvSpPr>
        <p:spPr>
          <a:xfrm>
            <a:off x="5908431" y="577870"/>
            <a:ext cx="5749313" cy="1089529"/>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RANK AIRPORT </a:t>
            </a:r>
          </a:p>
          <a:p>
            <a:pPr algn="r"/>
            <a:r>
              <a:rPr lang="en-US" dirty="0">
                <a:solidFill>
                  <a:schemeClr val="tx1"/>
                </a:solidFill>
              </a:rPr>
              <a:t>CAPACITY STRAIN</a:t>
            </a:r>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800" dirty="0">
                <a:latin typeface="Proxima Nova Lt" panose="02000506030000020004"/>
              </a:rPr>
              <a:t>Rank need for expansion </a:t>
            </a:r>
          </a:p>
          <a:p>
            <a:pPr lvl="1"/>
            <a:r>
              <a:rPr lang="en-US" sz="1800" b="1" dirty="0"/>
              <a:t>Data source</a:t>
            </a:r>
            <a:r>
              <a:rPr lang="en-US" sz="1800" dirty="0"/>
              <a:t>:  Aviation System Performance Metrics database </a:t>
            </a:r>
          </a:p>
          <a:p>
            <a:pPr lvl="2"/>
            <a:r>
              <a:rPr lang="en-US" sz="1800" dirty="0"/>
              <a:t>Contains hourly capacity and demand data for each hub airport during 2000</a:t>
            </a:r>
          </a:p>
          <a:p>
            <a:pPr lvl="2"/>
            <a:r>
              <a:rPr lang="en-US" sz="1800" dirty="0"/>
              <a:t>The most complete and detailed flight data for the largest US airports</a:t>
            </a:r>
          </a:p>
          <a:p>
            <a:pPr lvl="1"/>
            <a:r>
              <a:rPr lang="en-US" sz="1800" b="1" dirty="0"/>
              <a:t>Metrics</a:t>
            </a:r>
            <a:r>
              <a:rPr lang="en-US" sz="1800" dirty="0"/>
              <a:t>: Aggregate number of hours each airport  used more than 65%, 75%, and 85% of hourly capacity in 2000.</a:t>
            </a:r>
          </a:p>
          <a:p>
            <a:pPr lvl="2"/>
            <a:r>
              <a:rPr lang="en-US" sz="1800" dirty="0">
                <a:latin typeface="Proxima Nova Lt" panose="02000506030000020004"/>
              </a:rPr>
              <a:t>High strain: &gt;1098 hours of &gt;85% capacity</a:t>
            </a:r>
          </a:p>
          <a:p>
            <a:pPr lvl="2"/>
            <a:r>
              <a:rPr lang="en-US" sz="1800" dirty="0">
                <a:latin typeface="Proxima Nova Lt" panose="02000506030000020004"/>
              </a:rPr>
              <a:t>Med strain: &gt;1098 hours of &gt;75% capacity</a:t>
            </a:r>
          </a:p>
          <a:p>
            <a:pPr lvl="2"/>
            <a:r>
              <a:rPr lang="en-US" sz="1800" dirty="0">
                <a:latin typeface="Proxima Nova Lt" panose="02000506030000020004"/>
              </a:rPr>
              <a:t>Low strain : &gt;1098 hours of &gt;65% capacity</a:t>
            </a:r>
          </a:p>
        </p:txBody>
      </p:sp>
      <p:sp>
        <p:nvSpPr>
          <p:cNvPr id="9" name="Slide Number Placeholder 5"/>
          <p:cNvSpPr>
            <a:spLocks noGrp="1"/>
          </p:cNvSpPr>
          <p:nvPr>
            <p:ph type="sldNum" sz="quarter" idx="12"/>
          </p:nvPr>
        </p:nvSpPr>
        <p:spPr>
          <a:xfrm>
            <a:off x="89136" y="6413214"/>
            <a:ext cx="2133600" cy="365125"/>
          </a:xfrm>
        </p:spPr>
        <p:txBody>
          <a:bodyPr anchor="b"/>
          <a:lstStyle>
            <a:lvl1pPr algn="l">
              <a:defRPr sz="900"/>
            </a:lvl1pPr>
          </a:lstStyle>
          <a:p>
            <a:fld id="{67553D96-7CDC-0A4D-9C61-F77A8149FE26}" type="slidenum">
              <a:rPr lang="en-US" smtClean="0"/>
              <a:pPr/>
              <a:t>21</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p:nvPr/>
        </p:nvPicPr>
        <p:blipFill rotWithShape="1">
          <a:blip r:embed="rId4">
            <a:extLst>
              <a:ext uri="{28A0092B-C50C-407E-A947-70E740481C1C}">
                <a14:useLocalDpi xmlns:a14="http://schemas.microsoft.com/office/drawing/2010/main" val="0"/>
              </a:ext>
            </a:extLst>
          </a:blip>
          <a:srcRect t="3994" r="69996"/>
          <a:stretch/>
        </p:blipFill>
        <p:spPr>
          <a:xfrm>
            <a:off x="419212" y="577870"/>
            <a:ext cx="4697074" cy="5835344"/>
          </a:xfrm>
          <a:prstGeom prst="rect">
            <a:avLst/>
          </a:prstGeom>
        </p:spPr>
      </p:pic>
    </p:spTree>
    <p:extLst>
      <p:ext uri="{BB962C8B-B14F-4D97-AF65-F5344CB8AC3E}">
        <p14:creationId xmlns:p14="http://schemas.microsoft.com/office/powerpoint/2010/main" val="272878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9136" y="6413214"/>
            <a:ext cx="213360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553D96-7CDC-0A4D-9C61-F77A8149FE26}" type="slidenum">
              <a:rPr lang="en-US"/>
              <a:pPr/>
              <a:t>22</a:t>
            </a:fld>
            <a:endParaRPr lang="en-US" dirty="0"/>
          </a:p>
        </p:txBody>
      </p:sp>
      <p:sp>
        <p:nvSpPr>
          <p:cNvPr id="9" name="Slide Number Placeholder 5"/>
          <p:cNvSpPr>
            <a:spLocks noGrp="1"/>
          </p:cNvSpPr>
          <p:nvPr>
            <p:ph type="sldNum" sz="quarter" idx="12"/>
          </p:nvPr>
        </p:nvSpPr>
        <p:spPr>
          <a:xfrm>
            <a:off x="89136" y="6413214"/>
            <a:ext cx="2133600" cy="365125"/>
          </a:xfrm>
        </p:spPr>
        <p:txBody>
          <a:bodyPr anchor="b"/>
          <a:lstStyle>
            <a:lvl1pPr algn="l">
              <a:defRPr sz="900"/>
            </a:lvl1pPr>
          </a:lstStyle>
          <a:p>
            <a:fld id="{67553D96-7CDC-0A4D-9C61-F77A8149FE26}" type="slidenum">
              <a:rPr lang="en-US" smtClean="0"/>
              <a:pPr/>
              <a:t>22</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7429" t="20652" r="18857" b="8711"/>
          <a:stretch/>
        </p:blipFill>
        <p:spPr>
          <a:xfrm>
            <a:off x="320156" y="1214953"/>
            <a:ext cx="7083453" cy="4415247"/>
          </a:xfrm>
          <a:prstGeom prst="rect">
            <a:avLst/>
          </a:prstGeom>
        </p:spPr>
      </p:pic>
      <p:sp>
        <p:nvSpPr>
          <p:cNvPr id="12" name="Content Placeholder 2">
            <a:extLst>
              <a:ext uri="{FF2B5EF4-FFF2-40B4-BE49-F238E27FC236}">
                <a16:creationId xmlns:a16="http://schemas.microsoft.com/office/drawing/2014/main" id="{5122C07C-94EA-426B-9B52-923AE75CD3CB}"/>
              </a:ext>
            </a:extLst>
          </p:cNvPr>
          <p:cNvSpPr txBox="1">
            <a:spLocks/>
          </p:cNvSpPr>
          <p:nvPr/>
        </p:nvSpPr>
        <p:spPr>
          <a:xfrm>
            <a:off x="7378995" y="1781908"/>
            <a:ext cx="4278749"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Findings</a:t>
            </a:r>
          </a:p>
          <a:p>
            <a:pPr lvl="2"/>
            <a:r>
              <a:rPr lang="en-US" sz="1600" dirty="0"/>
              <a:t>Methodological variation in comparison geography prevented FAA and airport owners from addressing disparities</a:t>
            </a:r>
          </a:p>
          <a:p>
            <a:pPr lvl="2"/>
            <a:r>
              <a:rPr lang="en-US" sz="1600" dirty="0"/>
              <a:t>Used one contour line for one noise scenario</a:t>
            </a:r>
          </a:p>
          <a:p>
            <a:pPr lvl="2"/>
            <a:r>
              <a:rPr lang="en-US" sz="1600" dirty="0"/>
              <a:t>Broader evaluations of health impact disparity are frequently absent</a:t>
            </a:r>
          </a:p>
          <a:p>
            <a:pPr lvl="1"/>
            <a:endParaRPr lang="en-US" sz="1600" dirty="0">
              <a:solidFill>
                <a:schemeClr val="accent6">
                  <a:lumMod val="75000"/>
                </a:schemeClr>
              </a:solidFill>
            </a:endParaRPr>
          </a:p>
          <a:p>
            <a:pPr lvl="1"/>
            <a:endParaRPr lang="en-US" sz="1600" b="1" dirty="0"/>
          </a:p>
        </p:txBody>
      </p:sp>
    </p:spTree>
    <p:extLst>
      <p:ext uri="{BB962C8B-B14F-4D97-AF65-F5344CB8AC3E}">
        <p14:creationId xmlns:p14="http://schemas.microsoft.com/office/powerpoint/2010/main" val="165602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49499391"/>
              </p:ext>
            </p:extLst>
          </p:nvPr>
        </p:nvGraphicFramePr>
        <p:xfrm>
          <a:off x="317287" y="168790"/>
          <a:ext cx="11569910" cy="6128580"/>
        </p:xfrm>
        <a:graphic>
          <a:graphicData uri="http://schemas.openxmlformats.org/drawingml/2006/table">
            <a:tbl>
              <a:tblPr firstRow="1" firstCol="1" bandRow="1">
                <a:tableStyleId>{073A0DAA-6AF3-43AB-8588-CEC1D06C72B9}</a:tableStyleId>
              </a:tblPr>
              <a:tblGrid>
                <a:gridCol w="595717">
                  <a:extLst>
                    <a:ext uri="{9D8B030D-6E8A-4147-A177-3AD203B41FA5}">
                      <a16:colId xmlns:a16="http://schemas.microsoft.com/office/drawing/2014/main" val="3165079054"/>
                    </a:ext>
                  </a:extLst>
                </a:gridCol>
                <a:gridCol w="851785">
                  <a:extLst>
                    <a:ext uri="{9D8B030D-6E8A-4147-A177-3AD203B41FA5}">
                      <a16:colId xmlns:a16="http://schemas.microsoft.com/office/drawing/2014/main" val="459796110"/>
                    </a:ext>
                  </a:extLst>
                </a:gridCol>
                <a:gridCol w="1817860">
                  <a:extLst>
                    <a:ext uri="{9D8B030D-6E8A-4147-A177-3AD203B41FA5}">
                      <a16:colId xmlns:a16="http://schemas.microsoft.com/office/drawing/2014/main" val="3862480402"/>
                    </a:ext>
                  </a:extLst>
                </a:gridCol>
                <a:gridCol w="2068643">
                  <a:extLst>
                    <a:ext uri="{9D8B030D-6E8A-4147-A177-3AD203B41FA5}">
                      <a16:colId xmlns:a16="http://schemas.microsoft.com/office/drawing/2014/main" val="1409417088"/>
                    </a:ext>
                  </a:extLst>
                </a:gridCol>
                <a:gridCol w="3273970">
                  <a:extLst>
                    <a:ext uri="{9D8B030D-6E8A-4147-A177-3AD203B41FA5}">
                      <a16:colId xmlns:a16="http://schemas.microsoft.com/office/drawing/2014/main" val="4169924260"/>
                    </a:ext>
                  </a:extLst>
                </a:gridCol>
                <a:gridCol w="868408">
                  <a:extLst>
                    <a:ext uri="{9D8B030D-6E8A-4147-A177-3AD203B41FA5}">
                      <a16:colId xmlns:a16="http://schemas.microsoft.com/office/drawing/2014/main" val="1204384851"/>
                    </a:ext>
                  </a:extLst>
                </a:gridCol>
                <a:gridCol w="2093527">
                  <a:extLst>
                    <a:ext uri="{9D8B030D-6E8A-4147-A177-3AD203B41FA5}">
                      <a16:colId xmlns:a16="http://schemas.microsoft.com/office/drawing/2014/main" val="3892269085"/>
                    </a:ext>
                  </a:extLst>
                </a:gridCol>
              </a:tblGrid>
              <a:tr h="159506">
                <a:tc>
                  <a:txBody>
                    <a:bodyPr/>
                    <a:lstStyle/>
                    <a:p>
                      <a:pPr marL="0" marR="0">
                        <a:lnSpc>
                          <a:spcPct val="100000"/>
                        </a:lnSpc>
                        <a:spcBef>
                          <a:spcPts val="0"/>
                        </a:spcBef>
                        <a:spcAft>
                          <a:spcPts val="0"/>
                        </a:spcAft>
                      </a:pPr>
                      <a:r>
                        <a:rPr lang="en-US" sz="1100" dirty="0">
                          <a:effectLst/>
                          <a:latin typeface="Proxima Nova Lt" panose="02000506030000020004"/>
                        </a:rPr>
                        <a:t>Airport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Publication Year (ROD)</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Comparison Geography</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Population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Significant Impacts (subject to EJ review)</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Detect EJ Impact?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EJ Mitigation?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65813553"/>
                  </a:ext>
                </a:extLst>
              </a:tr>
              <a:tr h="469164">
                <a:tc>
                  <a:txBody>
                    <a:bodyPr/>
                    <a:lstStyle/>
                    <a:p>
                      <a:pPr marL="0" marR="0">
                        <a:lnSpc>
                          <a:spcPct val="100000"/>
                        </a:lnSpc>
                        <a:spcBef>
                          <a:spcPts val="0"/>
                        </a:spcBef>
                        <a:spcAft>
                          <a:spcPts val="0"/>
                        </a:spcAft>
                      </a:pPr>
                      <a:r>
                        <a:rPr lang="en-US" sz="1100">
                          <a:effectLst/>
                          <a:latin typeface="Proxima Nova Lt" panose="02000506030000020004"/>
                        </a:rPr>
                        <a:t>ATL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State, county,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&lt;$15K HH Income in 1990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YES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Increased noise abatement and  displacement assistance; No nighttime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777940337"/>
                  </a:ext>
                </a:extLst>
              </a:tr>
              <a:tr h="159506">
                <a:tc>
                  <a:txBody>
                    <a:bodyPr/>
                    <a:lstStyle/>
                    <a:p>
                      <a:pPr marL="0" marR="0">
                        <a:lnSpc>
                          <a:spcPct val="100000"/>
                        </a:lnSpc>
                        <a:spcBef>
                          <a:spcPts val="0"/>
                        </a:spcBef>
                        <a:spcAft>
                          <a:spcPts val="0"/>
                        </a:spcAft>
                      </a:pPr>
                      <a:r>
                        <a:rPr lang="en-US" sz="1100">
                          <a:effectLst/>
                          <a:latin typeface="Proxima Nova Lt" panose="02000506030000020004"/>
                        </a:rPr>
                        <a:t>BOS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818037142"/>
                  </a:ext>
                </a:extLst>
              </a:tr>
              <a:tr h="159506">
                <a:tc>
                  <a:txBody>
                    <a:bodyPr/>
                    <a:lstStyle/>
                    <a:p>
                      <a:pPr marL="0" marR="0">
                        <a:lnSpc>
                          <a:spcPct val="100000"/>
                        </a:lnSpc>
                        <a:spcBef>
                          <a:spcPts val="0"/>
                        </a:spcBef>
                        <a:spcAft>
                          <a:spcPts val="0"/>
                        </a:spcAft>
                      </a:pPr>
                      <a:r>
                        <a:rPr lang="en-US" sz="1100">
                          <a:effectLst/>
                          <a:latin typeface="Proxima Nova Lt" panose="02000506030000020004"/>
                        </a:rPr>
                        <a:t>CLE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50668543"/>
                  </a:ext>
                </a:extLst>
              </a:tr>
              <a:tr h="236920">
                <a:tc>
                  <a:txBody>
                    <a:bodyPr/>
                    <a:lstStyle/>
                    <a:p>
                      <a:pPr marL="0" marR="0">
                        <a:lnSpc>
                          <a:spcPct val="100000"/>
                        </a:lnSpc>
                        <a:spcBef>
                          <a:spcPts val="0"/>
                        </a:spcBef>
                        <a:spcAft>
                          <a:spcPts val="0"/>
                        </a:spcAft>
                      </a:pPr>
                      <a:r>
                        <a:rPr lang="en-US" sz="1100">
                          <a:effectLst/>
                          <a:latin typeface="Proxima Nova Lt" panose="02000506030000020004"/>
                        </a:rPr>
                        <a:t>CLT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Immediate 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901199595"/>
                  </a:ext>
                </a:extLst>
              </a:tr>
              <a:tr h="159506">
                <a:tc>
                  <a:txBody>
                    <a:bodyPr/>
                    <a:lstStyle/>
                    <a:p>
                      <a:pPr marL="0" marR="0">
                        <a:lnSpc>
                          <a:spcPct val="100000"/>
                        </a:lnSpc>
                        <a:spcBef>
                          <a:spcPts val="0"/>
                        </a:spcBef>
                        <a:spcAft>
                          <a:spcPts val="0"/>
                        </a:spcAft>
                      </a:pPr>
                      <a:r>
                        <a:rPr lang="en-US" sz="1100">
                          <a:effectLst/>
                          <a:latin typeface="Proxima Nova Lt" panose="02000506030000020004"/>
                        </a:rPr>
                        <a:t>CVG</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616865083"/>
                  </a:ext>
                </a:extLst>
              </a:tr>
              <a:tr h="236920">
                <a:tc>
                  <a:txBody>
                    <a:bodyPr/>
                    <a:lstStyle/>
                    <a:p>
                      <a:pPr marL="0" marR="0">
                        <a:lnSpc>
                          <a:spcPct val="100000"/>
                        </a:lnSpc>
                        <a:spcBef>
                          <a:spcPts val="0"/>
                        </a:spcBef>
                        <a:spcAft>
                          <a:spcPts val="0"/>
                        </a:spcAft>
                      </a:pPr>
                      <a:r>
                        <a:rPr lang="en-US" sz="1100">
                          <a:effectLst/>
                          <a:latin typeface="Proxima Nova Lt" panose="02000506030000020004"/>
                        </a:rPr>
                        <a:t>FLL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water quality, hazardous materials, cultural resources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585762879"/>
                  </a:ext>
                </a:extLst>
              </a:tr>
              <a:tr h="159506">
                <a:tc>
                  <a:txBody>
                    <a:bodyPr/>
                    <a:lstStyle/>
                    <a:p>
                      <a:pPr marL="0" marR="0">
                        <a:lnSpc>
                          <a:spcPct val="100000"/>
                        </a:lnSpc>
                        <a:spcBef>
                          <a:spcPts val="0"/>
                        </a:spcBef>
                        <a:spcAft>
                          <a:spcPts val="0"/>
                        </a:spcAft>
                      </a:pPr>
                      <a:r>
                        <a:rPr lang="en-US" sz="1100">
                          <a:effectLst/>
                          <a:latin typeface="Proxima Nova Lt" panose="02000506030000020004"/>
                        </a:rPr>
                        <a:t>IAD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ethnic groups,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250341455"/>
                  </a:ext>
                </a:extLst>
              </a:tr>
              <a:tr h="159506">
                <a:tc>
                  <a:txBody>
                    <a:bodyPr/>
                    <a:lstStyle/>
                    <a:p>
                      <a:pPr marL="0" marR="0">
                        <a:lnSpc>
                          <a:spcPct val="100000"/>
                        </a:lnSpc>
                        <a:spcBef>
                          <a:spcPts val="0"/>
                        </a:spcBef>
                        <a:spcAft>
                          <a:spcPts val="0"/>
                        </a:spcAft>
                      </a:pPr>
                      <a:r>
                        <a:rPr lang="en-US" sz="1100">
                          <a:effectLst/>
                          <a:latin typeface="Proxima Nova Lt" panose="02000506030000020004"/>
                        </a:rPr>
                        <a:t>IAH</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49702069"/>
                  </a:ext>
                </a:extLst>
              </a:tr>
              <a:tr h="236920">
                <a:tc>
                  <a:txBody>
                    <a:bodyPr/>
                    <a:lstStyle/>
                    <a:p>
                      <a:pPr marL="0" marR="0">
                        <a:lnSpc>
                          <a:spcPct val="100000"/>
                        </a:lnSpc>
                        <a:spcBef>
                          <a:spcPts val="0"/>
                        </a:spcBef>
                        <a:spcAft>
                          <a:spcPts val="0"/>
                        </a:spcAft>
                      </a:pPr>
                      <a:r>
                        <a:rPr lang="en-US" sz="1100">
                          <a:effectLst/>
                          <a:latin typeface="Proxima Nova Lt" panose="02000506030000020004"/>
                        </a:rPr>
                        <a:t>IND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t>
                      </a:r>
                    </a:p>
                    <a:p>
                      <a:pPr marL="0" marR="0">
                        <a:lnSpc>
                          <a:spcPct val="100000"/>
                        </a:lnSpc>
                        <a:spcBef>
                          <a:spcPts val="0"/>
                        </a:spcBef>
                        <a:spcAft>
                          <a:spcPts val="0"/>
                        </a:spcAft>
                      </a:pPr>
                      <a:r>
                        <a:rPr lang="en-US" sz="1100">
                          <a:effectLst/>
                          <a:latin typeface="Proxima Nova Lt" panose="02000506030000020004"/>
                        </a:rPr>
                        <a:t>&lt;$15K median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74416365"/>
                  </a:ext>
                </a:extLst>
              </a:tr>
              <a:tr h="469164">
                <a:tc>
                  <a:txBody>
                    <a:bodyPr/>
                    <a:lstStyle/>
                    <a:p>
                      <a:pPr marL="0" marR="0">
                        <a:lnSpc>
                          <a:spcPct val="100000"/>
                        </a:lnSpc>
                        <a:spcBef>
                          <a:spcPts val="0"/>
                        </a:spcBef>
                        <a:spcAft>
                          <a:spcPts val="0"/>
                        </a:spcAft>
                      </a:pPr>
                      <a:r>
                        <a:rPr lang="en-US" sz="1100">
                          <a:effectLst/>
                          <a:latin typeface="Proxima Nova Lt" panose="02000506030000020004"/>
                        </a:rPr>
                        <a:t>LAX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airport environment most likely to have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human health risk, surface transportation, relocation, construction, historic and cultural resources, light emissions, architecture and aesthetics, public services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land use, relocation, air quality, community service benefits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68695783"/>
                  </a:ext>
                </a:extLst>
              </a:tr>
              <a:tr h="159506">
                <a:tc>
                  <a:txBody>
                    <a:bodyPr/>
                    <a:lstStyle/>
                    <a:p>
                      <a:pPr marL="0" marR="0">
                        <a:lnSpc>
                          <a:spcPct val="100000"/>
                        </a:lnSpc>
                        <a:spcBef>
                          <a:spcPts val="0"/>
                        </a:spcBef>
                        <a:spcAft>
                          <a:spcPts val="0"/>
                        </a:spcAft>
                      </a:pPr>
                      <a:r>
                        <a:rPr lang="en-US" sz="1100">
                          <a:effectLst/>
                          <a:latin typeface="Proxima Nova Lt" panose="02000506030000020004"/>
                        </a:rPr>
                        <a:t>MIA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48168377"/>
                  </a:ext>
                </a:extLst>
              </a:tr>
              <a:tr h="159506">
                <a:tc>
                  <a:txBody>
                    <a:bodyPr/>
                    <a:lstStyle/>
                    <a:p>
                      <a:pPr marL="0" marR="0">
                        <a:lnSpc>
                          <a:spcPct val="100000"/>
                        </a:lnSpc>
                        <a:spcBef>
                          <a:spcPts val="0"/>
                        </a:spcBef>
                        <a:spcAft>
                          <a:spcPts val="0"/>
                        </a:spcAft>
                      </a:pPr>
                      <a:r>
                        <a:rPr lang="en-US" sz="1100">
                          <a:effectLst/>
                          <a:latin typeface="Proxima Nova Lt" panose="02000506030000020004"/>
                        </a:rPr>
                        <a:t>MSP</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Jurisdictions in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employment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347382616"/>
                  </a:ext>
                </a:extLst>
              </a:tr>
              <a:tr h="236920">
                <a:tc>
                  <a:txBody>
                    <a:bodyPr/>
                    <a:lstStyle/>
                    <a:p>
                      <a:pPr marL="0" marR="0">
                        <a:lnSpc>
                          <a:spcPct val="100000"/>
                        </a:lnSpc>
                        <a:spcBef>
                          <a:spcPts val="0"/>
                        </a:spcBef>
                        <a:spcAft>
                          <a:spcPts val="0"/>
                        </a:spcAft>
                      </a:pPr>
                      <a:r>
                        <a:rPr lang="en-US" sz="1100">
                          <a:effectLst/>
                          <a:latin typeface="Proxima Nova Lt" panose="02000506030000020004"/>
                        </a:rPr>
                        <a:t>ORD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&lt;$30,768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noise, surface transportation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translators, noise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428984811"/>
                  </a:ext>
                </a:extLst>
              </a:tr>
              <a:tr h="159506">
                <a:tc>
                  <a:txBody>
                    <a:bodyPr/>
                    <a:lstStyle/>
                    <a:p>
                      <a:pPr marL="0" marR="0">
                        <a:lnSpc>
                          <a:spcPct val="100000"/>
                        </a:lnSpc>
                        <a:spcBef>
                          <a:spcPts val="0"/>
                        </a:spcBef>
                        <a:spcAft>
                          <a:spcPts val="0"/>
                        </a:spcAft>
                      </a:pPr>
                      <a:r>
                        <a:rPr lang="en-US" sz="1100">
                          <a:effectLst/>
                          <a:latin typeface="Proxima Nova Lt" panose="02000506030000020004"/>
                        </a:rPr>
                        <a:t>PDX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2008 (FONSI)</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01720556"/>
                  </a:ext>
                </a:extLst>
              </a:tr>
              <a:tr h="314335">
                <a:tc>
                  <a:txBody>
                    <a:bodyPr/>
                    <a:lstStyle/>
                    <a:p>
                      <a:pPr marL="0" marR="0">
                        <a:lnSpc>
                          <a:spcPct val="100000"/>
                        </a:lnSpc>
                        <a:spcBef>
                          <a:spcPts val="0"/>
                        </a:spcBef>
                        <a:spcAft>
                          <a:spcPts val="0"/>
                        </a:spcAft>
                      </a:pPr>
                      <a:r>
                        <a:rPr lang="en-US" sz="1100">
                          <a:effectLst/>
                          <a:latin typeface="Proxima Nova Lt" panose="02000506030000020004"/>
                        </a:rPr>
                        <a:t>PHL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General population, defined by DVRPC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children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Land use,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527287525"/>
                  </a:ext>
                </a:extLst>
              </a:tr>
              <a:tr h="236920">
                <a:tc>
                  <a:txBody>
                    <a:bodyPr/>
                    <a:lstStyle/>
                    <a:p>
                      <a:pPr marL="0" marR="0">
                        <a:lnSpc>
                          <a:spcPct val="100000"/>
                        </a:lnSpc>
                        <a:spcBef>
                          <a:spcPts val="0"/>
                        </a:spcBef>
                        <a:spcAft>
                          <a:spcPts val="0"/>
                        </a:spcAft>
                      </a:pPr>
                      <a:r>
                        <a:rPr lang="en-US" sz="1100">
                          <a:effectLst/>
                          <a:latin typeface="Proxima Nova Lt" panose="02000506030000020004"/>
                        </a:rPr>
                        <a:t>PHX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2006</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Native-American tribe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 services, displacement,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027073630"/>
                  </a:ext>
                </a:extLst>
              </a:tr>
              <a:tr h="159506">
                <a:tc>
                  <a:txBody>
                    <a:bodyPr/>
                    <a:lstStyle/>
                    <a:p>
                      <a:pPr marL="0" marR="0">
                        <a:lnSpc>
                          <a:spcPct val="100000"/>
                        </a:lnSpc>
                        <a:spcBef>
                          <a:spcPts val="0"/>
                        </a:spcBef>
                        <a:spcAft>
                          <a:spcPts val="0"/>
                        </a:spcAft>
                      </a:pPr>
                      <a:r>
                        <a:rPr lang="en-US" sz="1100">
                          <a:effectLst/>
                          <a:latin typeface="Proxima Nova Lt" panose="02000506030000020004"/>
                        </a:rPr>
                        <a:t>SEA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1997</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age, and income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49858862"/>
                  </a:ext>
                </a:extLst>
              </a:tr>
              <a:tr h="159506">
                <a:tc>
                  <a:txBody>
                    <a:bodyPr/>
                    <a:lstStyle/>
                    <a:p>
                      <a:pPr marL="0" marR="0">
                        <a:lnSpc>
                          <a:spcPct val="100000"/>
                        </a:lnSpc>
                        <a:spcBef>
                          <a:spcPts val="0"/>
                        </a:spcBef>
                        <a:spcAft>
                          <a:spcPts val="0"/>
                        </a:spcAft>
                      </a:pPr>
                      <a:r>
                        <a:rPr lang="en-US" sz="1100">
                          <a:effectLst/>
                          <a:latin typeface="Proxima Nova Lt" panose="02000506030000020004"/>
                        </a:rPr>
                        <a:t>STL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Municipalities in study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 &lt;$20K household income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954865436"/>
                  </a:ext>
                </a:extLst>
              </a:tr>
              <a:tr h="159506">
                <a:tc>
                  <a:txBody>
                    <a:bodyPr/>
                    <a:lstStyle/>
                    <a:p>
                      <a:pPr marL="0" marR="0">
                        <a:lnSpc>
                          <a:spcPct val="100000"/>
                        </a:lnSpc>
                        <a:spcBef>
                          <a:spcPts val="0"/>
                        </a:spcBef>
                        <a:spcAft>
                          <a:spcPts val="0"/>
                        </a:spcAft>
                      </a:pPr>
                      <a:r>
                        <a:rPr lang="en-US" sz="1100">
                          <a:effectLst/>
                          <a:latin typeface="Proxima Nova Lt" panose="02000506030000020004"/>
                        </a:rPr>
                        <a:t>SJC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1999</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266230206"/>
                  </a:ext>
                </a:extLst>
              </a:tr>
            </a:tbl>
          </a:graphicData>
        </a:graphic>
      </p:graphicFrame>
      <p:sp>
        <p:nvSpPr>
          <p:cNvPr id="3" name="Slide Number Placeholder 2">
            <a:extLst>
              <a:ext uri="{FF2B5EF4-FFF2-40B4-BE49-F238E27FC236}">
                <a16:creationId xmlns:a16="http://schemas.microsoft.com/office/drawing/2014/main" id="{AB91A1DD-B7D3-41E1-B74C-5E631D151BA8}"/>
              </a:ext>
            </a:extLst>
          </p:cNvPr>
          <p:cNvSpPr>
            <a:spLocks noGrp="1"/>
          </p:cNvSpPr>
          <p:nvPr>
            <p:ph type="sldNum" sz="quarter" idx="12"/>
          </p:nvPr>
        </p:nvSpPr>
        <p:spPr/>
        <p:txBody>
          <a:bodyPr/>
          <a:lstStyle/>
          <a:p>
            <a:fld id="{D1ABE831-1D4E-4C05-8C23-9AD51000F0BD}" type="slidenum">
              <a:rPr lang="en-US" smtClean="0"/>
              <a:t>23</a:t>
            </a:fld>
            <a:endParaRPr lang="en-US"/>
          </a:p>
        </p:txBody>
      </p:sp>
    </p:spTree>
    <p:extLst>
      <p:ext uri="{BB962C8B-B14F-4D97-AF65-F5344CB8AC3E}">
        <p14:creationId xmlns:p14="http://schemas.microsoft.com/office/powerpoint/2010/main" val="823254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4245735"/>
              </p:ext>
            </p:extLst>
          </p:nvPr>
        </p:nvGraphicFramePr>
        <p:xfrm>
          <a:off x="317287" y="168790"/>
          <a:ext cx="11569910" cy="6128580"/>
        </p:xfrm>
        <a:graphic>
          <a:graphicData uri="http://schemas.openxmlformats.org/drawingml/2006/table">
            <a:tbl>
              <a:tblPr firstRow="1" firstCol="1" bandRow="1">
                <a:tableStyleId>{073A0DAA-6AF3-43AB-8588-CEC1D06C72B9}</a:tableStyleId>
              </a:tblPr>
              <a:tblGrid>
                <a:gridCol w="595717">
                  <a:extLst>
                    <a:ext uri="{9D8B030D-6E8A-4147-A177-3AD203B41FA5}">
                      <a16:colId xmlns:a16="http://schemas.microsoft.com/office/drawing/2014/main" val="3165079054"/>
                    </a:ext>
                  </a:extLst>
                </a:gridCol>
                <a:gridCol w="851785">
                  <a:extLst>
                    <a:ext uri="{9D8B030D-6E8A-4147-A177-3AD203B41FA5}">
                      <a16:colId xmlns:a16="http://schemas.microsoft.com/office/drawing/2014/main" val="459796110"/>
                    </a:ext>
                  </a:extLst>
                </a:gridCol>
                <a:gridCol w="1817860">
                  <a:extLst>
                    <a:ext uri="{9D8B030D-6E8A-4147-A177-3AD203B41FA5}">
                      <a16:colId xmlns:a16="http://schemas.microsoft.com/office/drawing/2014/main" val="3862480402"/>
                    </a:ext>
                  </a:extLst>
                </a:gridCol>
                <a:gridCol w="2068643">
                  <a:extLst>
                    <a:ext uri="{9D8B030D-6E8A-4147-A177-3AD203B41FA5}">
                      <a16:colId xmlns:a16="http://schemas.microsoft.com/office/drawing/2014/main" val="1409417088"/>
                    </a:ext>
                  </a:extLst>
                </a:gridCol>
                <a:gridCol w="3273970">
                  <a:extLst>
                    <a:ext uri="{9D8B030D-6E8A-4147-A177-3AD203B41FA5}">
                      <a16:colId xmlns:a16="http://schemas.microsoft.com/office/drawing/2014/main" val="4169924260"/>
                    </a:ext>
                  </a:extLst>
                </a:gridCol>
                <a:gridCol w="868408">
                  <a:extLst>
                    <a:ext uri="{9D8B030D-6E8A-4147-A177-3AD203B41FA5}">
                      <a16:colId xmlns:a16="http://schemas.microsoft.com/office/drawing/2014/main" val="1204384851"/>
                    </a:ext>
                  </a:extLst>
                </a:gridCol>
                <a:gridCol w="2093527">
                  <a:extLst>
                    <a:ext uri="{9D8B030D-6E8A-4147-A177-3AD203B41FA5}">
                      <a16:colId xmlns:a16="http://schemas.microsoft.com/office/drawing/2014/main" val="3892269085"/>
                    </a:ext>
                  </a:extLst>
                </a:gridCol>
              </a:tblGrid>
              <a:tr h="159506">
                <a:tc>
                  <a:txBody>
                    <a:bodyPr/>
                    <a:lstStyle/>
                    <a:p>
                      <a:pPr marL="0" marR="0">
                        <a:lnSpc>
                          <a:spcPct val="100000"/>
                        </a:lnSpc>
                        <a:spcBef>
                          <a:spcPts val="0"/>
                        </a:spcBef>
                        <a:spcAft>
                          <a:spcPts val="0"/>
                        </a:spcAft>
                      </a:pPr>
                      <a:r>
                        <a:rPr lang="en-US" sz="1100">
                          <a:effectLst/>
                          <a:latin typeface="Proxima Nova Lt" panose="02000506030000020004"/>
                        </a:rPr>
                        <a:t>Airport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Publication Year (ROD)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Comparison Geography</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Population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Significant Impacts (subject to EJ review)</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Detect EJ Impact?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EJ Mitigation?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65813553"/>
                  </a:ext>
                </a:extLst>
              </a:tr>
              <a:tr h="469164">
                <a:tc>
                  <a:txBody>
                    <a:bodyPr/>
                    <a:lstStyle/>
                    <a:p>
                      <a:pPr marL="0" marR="0">
                        <a:lnSpc>
                          <a:spcPct val="100000"/>
                        </a:lnSpc>
                        <a:spcBef>
                          <a:spcPts val="0"/>
                        </a:spcBef>
                        <a:spcAft>
                          <a:spcPts val="0"/>
                        </a:spcAft>
                      </a:pPr>
                      <a:r>
                        <a:rPr lang="en-US" sz="1100">
                          <a:effectLst/>
                          <a:latin typeface="Proxima Nova Lt" panose="02000506030000020004"/>
                        </a:rPr>
                        <a:t>ATL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2001</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State, county, 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&lt;$15K HH Income in 1990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YES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Increased noise abatement and  displacement assistance; No nighttime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777940337"/>
                  </a:ext>
                </a:extLst>
              </a:tr>
              <a:tr h="159506">
                <a:tc>
                  <a:txBody>
                    <a:bodyPr/>
                    <a:lstStyle/>
                    <a:p>
                      <a:pPr marL="0" marR="0">
                        <a:lnSpc>
                          <a:spcPct val="100000"/>
                        </a:lnSpc>
                        <a:spcBef>
                          <a:spcPts val="0"/>
                        </a:spcBef>
                        <a:spcAft>
                          <a:spcPts val="0"/>
                        </a:spcAft>
                      </a:pPr>
                      <a:r>
                        <a:rPr lang="en-US" sz="1100">
                          <a:effectLst/>
                          <a:latin typeface="Proxima Nova Lt" panose="02000506030000020004"/>
                        </a:rPr>
                        <a:t>BOS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818037142"/>
                  </a:ext>
                </a:extLst>
              </a:tr>
              <a:tr h="159506">
                <a:tc>
                  <a:txBody>
                    <a:bodyPr/>
                    <a:lstStyle/>
                    <a:p>
                      <a:pPr marL="0" marR="0">
                        <a:lnSpc>
                          <a:spcPct val="100000"/>
                        </a:lnSpc>
                        <a:spcBef>
                          <a:spcPts val="0"/>
                        </a:spcBef>
                        <a:spcAft>
                          <a:spcPts val="0"/>
                        </a:spcAft>
                      </a:pPr>
                      <a:r>
                        <a:rPr lang="en-US" sz="1100">
                          <a:effectLst/>
                          <a:latin typeface="Proxima Nova Lt" panose="02000506030000020004"/>
                        </a:rPr>
                        <a:t>CLE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50668543"/>
                  </a:ext>
                </a:extLst>
              </a:tr>
              <a:tr h="236920">
                <a:tc>
                  <a:txBody>
                    <a:bodyPr/>
                    <a:lstStyle/>
                    <a:p>
                      <a:pPr marL="0" marR="0">
                        <a:lnSpc>
                          <a:spcPct val="100000"/>
                        </a:lnSpc>
                        <a:spcBef>
                          <a:spcPts val="0"/>
                        </a:spcBef>
                        <a:spcAft>
                          <a:spcPts val="0"/>
                        </a:spcAft>
                      </a:pPr>
                      <a:r>
                        <a:rPr lang="en-US" sz="1100">
                          <a:effectLst/>
                          <a:latin typeface="Proxima Nova Lt" panose="02000506030000020004"/>
                        </a:rPr>
                        <a:t>CLT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Immediate 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901199595"/>
                  </a:ext>
                </a:extLst>
              </a:tr>
              <a:tr h="159506">
                <a:tc>
                  <a:txBody>
                    <a:bodyPr/>
                    <a:lstStyle/>
                    <a:p>
                      <a:pPr marL="0" marR="0">
                        <a:lnSpc>
                          <a:spcPct val="100000"/>
                        </a:lnSpc>
                        <a:spcBef>
                          <a:spcPts val="0"/>
                        </a:spcBef>
                        <a:spcAft>
                          <a:spcPts val="0"/>
                        </a:spcAft>
                      </a:pPr>
                      <a:r>
                        <a:rPr lang="en-US" sz="1100">
                          <a:effectLst/>
                          <a:latin typeface="Proxima Nova Lt" panose="02000506030000020004"/>
                        </a:rPr>
                        <a:t>CVG</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616865083"/>
                  </a:ext>
                </a:extLst>
              </a:tr>
              <a:tr h="236920">
                <a:tc>
                  <a:txBody>
                    <a:bodyPr/>
                    <a:lstStyle/>
                    <a:p>
                      <a:pPr marL="0" marR="0">
                        <a:lnSpc>
                          <a:spcPct val="100000"/>
                        </a:lnSpc>
                        <a:spcBef>
                          <a:spcPts val="0"/>
                        </a:spcBef>
                        <a:spcAft>
                          <a:spcPts val="0"/>
                        </a:spcAft>
                      </a:pPr>
                      <a:r>
                        <a:rPr lang="en-US" sz="1100">
                          <a:effectLst/>
                          <a:latin typeface="Proxima Nova Lt" panose="02000506030000020004"/>
                        </a:rPr>
                        <a:t>FLL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water quality, hazardous materials, cultural resources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585762879"/>
                  </a:ext>
                </a:extLst>
              </a:tr>
              <a:tr h="159506">
                <a:tc>
                  <a:txBody>
                    <a:bodyPr/>
                    <a:lstStyle/>
                    <a:p>
                      <a:pPr marL="0" marR="0">
                        <a:lnSpc>
                          <a:spcPct val="100000"/>
                        </a:lnSpc>
                        <a:spcBef>
                          <a:spcPts val="0"/>
                        </a:spcBef>
                        <a:spcAft>
                          <a:spcPts val="0"/>
                        </a:spcAft>
                      </a:pPr>
                      <a:r>
                        <a:rPr lang="en-US" sz="1100">
                          <a:effectLst/>
                          <a:latin typeface="Proxima Nova Lt" panose="02000506030000020004"/>
                        </a:rPr>
                        <a:t>IAD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ethnic groups,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250341455"/>
                  </a:ext>
                </a:extLst>
              </a:tr>
              <a:tr h="159506">
                <a:tc>
                  <a:txBody>
                    <a:bodyPr/>
                    <a:lstStyle/>
                    <a:p>
                      <a:pPr marL="0" marR="0">
                        <a:lnSpc>
                          <a:spcPct val="100000"/>
                        </a:lnSpc>
                        <a:spcBef>
                          <a:spcPts val="0"/>
                        </a:spcBef>
                        <a:spcAft>
                          <a:spcPts val="0"/>
                        </a:spcAft>
                      </a:pPr>
                      <a:r>
                        <a:rPr lang="en-US" sz="1100">
                          <a:effectLst/>
                          <a:latin typeface="Proxima Nova Lt" panose="02000506030000020004"/>
                        </a:rPr>
                        <a:t>IAH</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49702069"/>
                  </a:ext>
                </a:extLst>
              </a:tr>
              <a:tr h="236920">
                <a:tc>
                  <a:txBody>
                    <a:bodyPr/>
                    <a:lstStyle/>
                    <a:p>
                      <a:pPr marL="0" marR="0">
                        <a:lnSpc>
                          <a:spcPct val="100000"/>
                        </a:lnSpc>
                        <a:spcBef>
                          <a:spcPts val="0"/>
                        </a:spcBef>
                        <a:spcAft>
                          <a:spcPts val="0"/>
                        </a:spcAft>
                      </a:pPr>
                      <a:r>
                        <a:rPr lang="en-US" sz="1100">
                          <a:effectLst/>
                          <a:latin typeface="Proxima Nova Lt" panose="02000506030000020004"/>
                        </a:rPr>
                        <a:t>IND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t>
                      </a:r>
                    </a:p>
                    <a:p>
                      <a:pPr marL="0" marR="0">
                        <a:lnSpc>
                          <a:spcPct val="100000"/>
                        </a:lnSpc>
                        <a:spcBef>
                          <a:spcPts val="0"/>
                        </a:spcBef>
                        <a:spcAft>
                          <a:spcPts val="0"/>
                        </a:spcAft>
                      </a:pPr>
                      <a:r>
                        <a:rPr lang="en-US" sz="1100">
                          <a:effectLst/>
                          <a:latin typeface="Proxima Nova Lt" panose="02000506030000020004"/>
                        </a:rPr>
                        <a:t>&lt;$15K median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74416365"/>
                  </a:ext>
                </a:extLst>
              </a:tr>
              <a:tr h="469164">
                <a:tc>
                  <a:txBody>
                    <a:bodyPr/>
                    <a:lstStyle/>
                    <a:p>
                      <a:pPr marL="0" marR="0">
                        <a:lnSpc>
                          <a:spcPct val="100000"/>
                        </a:lnSpc>
                        <a:spcBef>
                          <a:spcPts val="0"/>
                        </a:spcBef>
                        <a:spcAft>
                          <a:spcPts val="0"/>
                        </a:spcAft>
                      </a:pPr>
                      <a:r>
                        <a:rPr lang="en-US" sz="1100">
                          <a:effectLst/>
                          <a:latin typeface="Proxima Nova Lt" panose="02000506030000020004"/>
                        </a:rPr>
                        <a:t>LAX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airport environment most likely to have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human health risk, surface transportation, relocation, construction, historic and cultural resources, light emissions, architecture and aesthetics, public services</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land use, relocation, air quality, community service benefits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68695783"/>
                  </a:ext>
                </a:extLst>
              </a:tr>
              <a:tr h="159506">
                <a:tc>
                  <a:txBody>
                    <a:bodyPr/>
                    <a:lstStyle/>
                    <a:p>
                      <a:pPr marL="0" marR="0">
                        <a:lnSpc>
                          <a:spcPct val="100000"/>
                        </a:lnSpc>
                        <a:spcBef>
                          <a:spcPts val="0"/>
                        </a:spcBef>
                        <a:spcAft>
                          <a:spcPts val="0"/>
                        </a:spcAft>
                      </a:pPr>
                      <a:r>
                        <a:rPr lang="en-US" sz="1100">
                          <a:effectLst/>
                          <a:latin typeface="Proxima Nova Lt" panose="02000506030000020004"/>
                        </a:rPr>
                        <a:t>MIA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48168377"/>
                  </a:ext>
                </a:extLst>
              </a:tr>
              <a:tr h="159506">
                <a:tc>
                  <a:txBody>
                    <a:bodyPr/>
                    <a:lstStyle/>
                    <a:p>
                      <a:pPr marL="0" marR="0">
                        <a:lnSpc>
                          <a:spcPct val="100000"/>
                        </a:lnSpc>
                        <a:spcBef>
                          <a:spcPts val="0"/>
                        </a:spcBef>
                        <a:spcAft>
                          <a:spcPts val="0"/>
                        </a:spcAft>
                      </a:pPr>
                      <a:r>
                        <a:rPr lang="en-US" sz="1100">
                          <a:effectLst/>
                          <a:latin typeface="Proxima Nova Lt" panose="02000506030000020004"/>
                        </a:rPr>
                        <a:t>MSP</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Jurisdictions in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employment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347382616"/>
                  </a:ext>
                </a:extLst>
              </a:tr>
              <a:tr h="236920">
                <a:tc>
                  <a:txBody>
                    <a:bodyPr/>
                    <a:lstStyle/>
                    <a:p>
                      <a:pPr marL="0" marR="0">
                        <a:lnSpc>
                          <a:spcPct val="100000"/>
                        </a:lnSpc>
                        <a:spcBef>
                          <a:spcPts val="0"/>
                        </a:spcBef>
                        <a:spcAft>
                          <a:spcPts val="0"/>
                        </a:spcAft>
                      </a:pPr>
                      <a:r>
                        <a:rPr lang="en-US" sz="1100">
                          <a:effectLst/>
                          <a:latin typeface="Proxima Nova Lt" panose="02000506030000020004"/>
                        </a:rPr>
                        <a:t>ORD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&lt;$30,768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noise, surface transportation</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translators, noise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428984811"/>
                  </a:ext>
                </a:extLst>
              </a:tr>
              <a:tr h="159506">
                <a:tc>
                  <a:txBody>
                    <a:bodyPr/>
                    <a:lstStyle/>
                    <a:p>
                      <a:pPr marL="0" marR="0">
                        <a:lnSpc>
                          <a:spcPct val="100000"/>
                        </a:lnSpc>
                        <a:spcBef>
                          <a:spcPts val="0"/>
                        </a:spcBef>
                        <a:spcAft>
                          <a:spcPts val="0"/>
                        </a:spcAft>
                      </a:pPr>
                      <a:r>
                        <a:rPr lang="en-US" sz="1100">
                          <a:effectLst/>
                          <a:latin typeface="Proxima Nova Lt" panose="02000506030000020004"/>
                        </a:rPr>
                        <a:t>PDX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2008 (FONSI)</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01720556"/>
                  </a:ext>
                </a:extLst>
              </a:tr>
              <a:tr h="314335">
                <a:tc>
                  <a:txBody>
                    <a:bodyPr/>
                    <a:lstStyle/>
                    <a:p>
                      <a:pPr marL="0" marR="0">
                        <a:lnSpc>
                          <a:spcPct val="100000"/>
                        </a:lnSpc>
                        <a:spcBef>
                          <a:spcPts val="0"/>
                        </a:spcBef>
                        <a:spcAft>
                          <a:spcPts val="0"/>
                        </a:spcAft>
                      </a:pPr>
                      <a:r>
                        <a:rPr lang="en-US" sz="1100">
                          <a:effectLst/>
                          <a:latin typeface="Proxima Nova Lt" panose="02000506030000020004"/>
                        </a:rPr>
                        <a:t>PHL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General population, defined by DVRPC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children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Land use, noise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527287525"/>
                  </a:ext>
                </a:extLst>
              </a:tr>
              <a:tr h="236920">
                <a:tc>
                  <a:txBody>
                    <a:bodyPr/>
                    <a:lstStyle/>
                    <a:p>
                      <a:pPr marL="0" marR="0">
                        <a:lnSpc>
                          <a:spcPct val="100000"/>
                        </a:lnSpc>
                        <a:spcBef>
                          <a:spcPts val="0"/>
                        </a:spcBef>
                        <a:spcAft>
                          <a:spcPts val="0"/>
                        </a:spcAft>
                      </a:pPr>
                      <a:r>
                        <a:rPr lang="en-US" sz="1100">
                          <a:effectLst/>
                          <a:latin typeface="Proxima Nova Lt" panose="02000506030000020004"/>
                        </a:rPr>
                        <a:t>PHX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2006</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Native-American tribe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 services, displacement,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027073630"/>
                  </a:ext>
                </a:extLst>
              </a:tr>
              <a:tr h="159506">
                <a:tc>
                  <a:txBody>
                    <a:bodyPr/>
                    <a:lstStyle/>
                    <a:p>
                      <a:pPr marL="0" marR="0">
                        <a:lnSpc>
                          <a:spcPct val="100000"/>
                        </a:lnSpc>
                        <a:spcBef>
                          <a:spcPts val="0"/>
                        </a:spcBef>
                        <a:spcAft>
                          <a:spcPts val="0"/>
                        </a:spcAft>
                      </a:pPr>
                      <a:r>
                        <a:rPr lang="en-US" sz="1100">
                          <a:effectLst/>
                          <a:latin typeface="Proxima Nova Lt" panose="02000506030000020004"/>
                        </a:rPr>
                        <a:t>SEA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1997</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age, and income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49858862"/>
                  </a:ext>
                </a:extLst>
              </a:tr>
              <a:tr h="159506">
                <a:tc>
                  <a:txBody>
                    <a:bodyPr/>
                    <a:lstStyle/>
                    <a:p>
                      <a:pPr marL="0" marR="0">
                        <a:lnSpc>
                          <a:spcPct val="100000"/>
                        </a:lnSpc>
                        <a:spcBef>
                          <a:spcPts val="0"/>
                        </a:spcBef>
                        <a:spcAft>
                          <a:spcPts val="0"/>
                        </a:spcAft>
                      </a:pPr>
                      <a:r>
                        <a:rPr lang="en-US" sz="1100">
                          <a:effectLst/>
                          <a:latin typeface="Proxima Nova Lt" panose="02000506030000020004"/>
                        </a:rPr>
                        <a:t>STL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Municipalities in study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 &lt;$20K household income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954865436"/>
                  </a:ext>
                </a:extLst>
              </a:tr>
              <a:tr h="159506">
                <a:tc>
                  <a:txBody>
                    <a:bodyPr/>
                    <a:lstStyle/>
                    <a:p>
                      <a:pPr marL="0" marR="0">
                        <a:lnSpc>
                          <a:spcPct val="100000"/>
                        </a:lnSpc>
                        <a:spcBef>
                          <a:spcPts val="0"/>
                        </a:spcBef>
                        <a:spcAft>
                          <a:spcPts val="0"/>
                        </a:spcAft>
                      </a:pPr>
                      <a:r>
                        <a:rPr lang="en-US" sz="1100">
                          <a:effectLst/>
                          <a:latin typeface="Proxima Nova Lt" panose="02000506030000020004"/>
                        </a:rPr>
                        <a:t>SJC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1999</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266230206"/>
                  </a:ext>
                </a:extLst>
              </a:tr>
            </a:tbl>
          </a:graphicData>
        </a:graphic>
      </p:graphicFrame>
      <p:sp>
        <p:nvSpPr>
          <p:cNvPr id="3" name="Rectangle 2"/>
          <p:cNvSpPr/>
          <p:nvPr/>
        </p:nvSpPr>
        <p:spPr>
          <a:xfrm>
            <a:off x="1759226" y="0"/>
            <a:ext cx="1031681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574130D-5394-4BEA-B84E-5C23E91F0E0E}"/>
              </a:ext>
            </a:extLst>
          </p:cNvPr>
          <p:cNvSpPr>
            <a:spLocks noGrp="1"/>
          </p:cNvSpPr>
          <p:nvPr>
            <p:ph type="sldNum" sz="quarter" idx="12"/>
          </p:nvPr>
        </p:nvSpPr>
        <p:spPr/>
        <p:txBody>
          <a:bodyPr/>
          <a:lstStyle/>
          <a:p>
            <a:fld id="{D1ABE831-1D4E-4C05-8C23-9AD51000F0BD}" type="slidenum">
              <a:rPr lang="en-US" smtClean="0"/>
              <a:t>24</a:t>
            </a:fld>
            <a:endParaRPr lang="en-US"/>
          </a:p>
        </p:txBody>
      </p:sp>
    </p:spTree>
    <p:extLst>
      <p:ext uri="{BB962C8B-B14F-4D97-AF65-F5344CB8AC3E}">
        <p14:creationId xmlns:p14="http://schemas.microsoft.com/office/powerpoint/2010/main" val="168459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10522900"/>
              </p:ext>
            </p:extLst>
          </p:nvPr>
        </p:nvGraphicFramePr>
        <p:xfrm>
          <a:off x="317287" y="168790"/>
          <a:ext cx="11569910" cy="6128580"/>
        </p:xfrm>
        <a:graphic>
          <a:graphicData uri="http://schemas.openxmlformats.org/drawingml/2006/table">
            <a:tbl>
              <a:tblPr firstRow="1" firstCol="1" bandRow="1">
                <a:tableStyleId>{073A0DAA-6AF3-43AB-8588-CEC1D06C72B9}</a:tableStyleId>
              </a:tblPr>
              <a:tblGrid>
                <a:gridCol w="595717">
                  <a:extLst>
                    <a:ext uri="{9D8B030D-6E8A-4147-A177-3AD203B41FA5}">
                      <a16:colId xmlns:a16="http://schemas.microsoft.com/office/drawing/2014/main" val="3165079054"/>
                    </a:ext>
                  </a:extLst>
                </a:gridCol>
                <a:gridCol w="851785">
                  <a:extLst>
                    <a:ext uri="{9D8B030D-6E8A-4147-A177-3AD203B41FA5}">
                      <a16:colId xmlns:a16="http://schemas.microsoft.com/office/drawing/2014/main" val="459796110"/>
                    </a:ext>
                  </a:extLst>
                </a:gridCol>
                <a:gridCol w="1817860">
                  <a:extLst>
                    <a:ext uri="{9D8B030D-6E8A-4147-A177-3AD203B41FA5}">
                      <a16:colId xmlns:a16="http://schemas.microsoft.com/office/drawing/2014/main" val="3862480402"/>
                    </a:ext>
                  </a:extLst>
                </a:gridCol>
                <a:gridCol w="2068643">
                  <a:extLst>
                    <a:ext uri="{9D8B030D-6E8A-4147-A177-3AD203B41FA5}">
                      <a16:colId xmlns:a16="http://schemas.microsoft.com/office/drawing/2014/main" val="1409417088"/>
                    </a:ext>
                  </a:extLst>
                </a:gridCol>
                <a:gridCol w="3273970">
                  <a:extLst>
                    <a:ext uri="{9D8B030D-6E8A-4147-A177-3AD203B41FA5}">
                      <a16:colId xmlns:a16="http://schemas.microsoft.com/office/drawing/2014/main" val="4169924260"/>
                    </a:ext>
                  </a:extLst>
                </a:gridCol>
                <a:gridCol w="868408">
                  <a:extLst>
                    <a:ext uri="{9D8B030D-6E8A-4147-A177-3AD203B41FA5}">
                      <a16:colId xmlns:a16="http://schemas.microsoft.com/office/drawing/2014/main" val="1204384851"/>
                    </a:ext>
                  </a:extLst>
                </a:gridCol>
                <a:gridCol w="2093527">
                  <a:extLst>
                    <a:ext uri="{9D8B030D-6E8A-4147-A177-3AD203B41FA5}">
                      <a16:colId xmlns:a16="http://schemas.microsoft.com/office/drawing/2014/main" val="3892269085"/>
                    </a:ext>
                  </a:extLst>
                </a:gridCol>
              </a:tblGrid>
              <a:tr h="159506">
                <a:tc>
                  <a:txBody>
                    <a:bodyPr/>
                    <a:lstStyle/>
                    <a:p>
                      <a:pPr marL="0" marR="0">
                        <a:lnSpc>
                          <a:spcPct val="100000"/>
                        </a:lnSpc>
                        <a:spcBef>
                          <a:spcPts val="0"/>
                        </a:spcBef>
                        <a:spcAft>
                          <a:spcPts val="0"/>
                        </a:spcAft>
                      </a:pPr>
                      <a:r>
                        <a:rPr lang="en-US" sz="1100">
                          <a:effectLst/>
                          <a:latin typeface="Proxima Nova Lt" panose="02000506030000020004"/>
                        </a:rPr>
                        <a:t>Airport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Publication Year (ROD)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Comparison Geography</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Population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Significant Impacts (subject to EJ review)</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Detect EJ Impact?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EJ Mitigation?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65813553"/>
                  </a:ext>
                </a:extLst>
              </a:tr>
              <a:tr h="469164">
                <a:tc>
                  <a:txBody>
                    <a:bodyPr/>
                    <a:lstStyle/>
                    <a:p>
                      <a:pPr marL="0" marR="0">
                        <a:lnSpc>
                          <a:spcPct val="100000"/>
                        </a:lnSpc>
                        <a:spcBef>
                          <a:spcPts val="0"/>
                        </a:spcBef>
                        <a:spcAft>
                          <a:spcPts val="0"/>
                        </a:spcAft>
                      </a:pPr>
                      <a:r>
                        <a:rPr lang="en-US" sz="1100">
                          <a:effectLst/>
                          <a:latin typeface="Proxima Nova Lt" panose="02000506030000020004"/>
                        </a:rPr>
                        <a:t>ATL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2001</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State, county, 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6"/>
                    </a:solidFill>
                  </a:tcPr>
                </a:tc>
                <a:tc>
                  <a:txBody>
                    <a:bodyPr/>
                    <a:lstStyle/>
                    <a:p>
                      <a:pPr marL="0" marR="0">
                        <a:lnSpc>
                          <a:spcPct val="100000"/>
                        </a:lnSpc>
                        <a:spcBef>
                          <a:spcPts val="0"/>
                        </a:spcBef>
                        <a:spcAft>
                          <a:spcPts val="0"/>
                        </a:spcAft>
                      </a:pPr>
                      <a:r>
                        <a:rPr lang="en-US" sz="1100">
                          <a:effectLst/>
                          <a:latin typeface="Proxima Nova Lt" panose="02000506030000020004"/>
                        </a:rPr>
                        <a:t>Race, ethnicity, &lt;$15K HH Income in 1990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YES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Increased noise abatement and  displacement assistance; No nighttime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777940337"/>
                  </a:ext>
                </a:extLst>
              </a:tr>
              <a:tr h="159506">
                <a:tc>
                  <a:txBody>
                    <a:bodyPr/>
                    <a:lstStyle/>
                    <a:p>
                      <a:pPr marL="0" marR="0">
                        <a:lnSpc>
                          <a:spcPct val="100000"/>
                        </a:lnSpc>
                        <a:spcBef>
                          <a:spcPts val="0"/>
                        </a:spcBef>
                        <a:spcAft>
                          <a:spcPts val="0"/>
                        </a:spcAft>
                      </a:pPr>
                      <a:r>
                        <a:rPr lang="en-US" sz="1100">
                          <a:effectLst/>
                          <a:latin typeface="Proxima Nova Lt" panose="02000506030000020004"/>
                        </a:rPr>
                        <a:t>BOS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dirty="0">
                          <a:effectLst/>
                          <a:latin typeface="Proxima Nova Lt" panose="02000506030000020004"/>
                        </a:rPr>
                        <a:t>Minority, low-income</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818037142"/>
                  </a:ext>
                </a:extLst>
              </a:tr>
              <a:tr h="159506">
                <a:tc>
                  <a:txBody>
                    <a:bodyPr/>
                    <a:lstStyle/>
                    <a:p>
                      <a:pPr marL="0" marR="0">
                        <a:lnSpc>
                          <a:spcPct val="100000"/>
                        </a:lnSpc>
                        <a:spcBef>
                          <a:spcPts val="0"/>
                        </a:spcBef>
                        <a:spcAft>
                          <a:spcPts val="0"/>
                        </a:spcAft>
                      </a:pPr>
                      <a:r>
                        <a:rPr lang="en-US" sz="1100">
                          <a:effectLst/>
                          <a:latin typeface="Proxima Nova Lt" panose="02000506030000020004"/>
                        </a:rPr>
                        <a:t>CLE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Airport environs</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50668543"/>
                  </a:ext>
                </a:extLst>
              </a:tr>
              <a:tr h="236920">
                <a:tc>
                  <a:txBody>
                    <a:bodyPr/>
                    <a:lstStyle/>
                    <a:p>
                      <a:pPr marL="0" marR="0">
                        <a:lnSpc>
                          <a:spcPct val="100000"/>
                        </a:lnSpc>
                        <a:spcBef>
                          <a:spcPts val="0"/>
                        </a:spcBef>
                        <a:spcAft>
                          <a:spcPts val="0"/>
                        </a:spcAft>
                      </a:pPr>
                      <a:r>
                        <a:rPr lang="en-US" sz="1100">
                          <a:effectLst/>
                          <a:latin typeface="Proxima Nova Lt" panose="02000506030000020004"/>
                        </a:rPr>
                        <a:t>CLT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Immediate airport environment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901199595"/>
                  </a:ext>
                </a:extLst>
              </a:tr>
              <a:tr h="159506">
                <a:tc>
                  <a:txBody>
                    <a:bodyPr/>
                    <a:lstStyle/>
                    <a:p>
                      <a:pPr marL="0" marR="0">
                        <a:lnSpc>
                          <a:spcPct val="100000"/>
                        </a:lnSpc>
                        <a:spcBef>
                          <a:spcPts val="0"/>
                        </a:spcBef>
                        <a:spcAft>
                          <a:spcPts val="0"/>
                        </a:spcAft>
                      </a:pPr>
                      <a:r>
                        <a:rPr lang="en-US" sz="1100">
                          <a:effectLst/>
                          <a:latin typeface="Proxima Nova Lt" panose="02000506030000020004"/>
                        </a:rPr>
                        <a:t>CVG</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n/a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616865083"/>
                  </a:ext>
                </a:extLst>
              </a:tr>
              <a:tr h="236920">
                <a:tc>
                  <a:txBody>
                    <a:bodyPr/>
                    <a:lstStyle/>
                    <a:p>
                      <a:pPr marL="0" marR="0">
                        <a:lnSpc>
                          <a:spcPct val="100000"/>
                        </a:lnSpc>
                        <a:spcBef>
                          <a:spcPts val="0"/>
                        </a:spcBef>
                        <a:spcAft>
                          <a:spcPts val="0"/>
                        </a:spcAft>
                      </a:pPr>
                      <a:r>
                        <a:rPr lang="en-US" sz="1100">
                          <a:effectLst/>
                          <a:latin typeface="Proxima Nova Lt" panose="02000506030000020004"/>
                        </a:rPr>
                        <a:t>FLL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County</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6"/>
                    </a:solidFill>
                  </a:tcPr>
                </a:tc>
                <a:tc>
                  <a:txBody>
                    <a:bodyPr/>
                    <a:lstStyle/>
                    <a:p>
                      <a:pPr marL="0" marR="0">
                        <a:lnSpc>
                          <a:spcPct val="100000"/>
                        </a:lnSpc>
                        <a:spcBef>
                          <a:spcPts val="0"/>
                        </a:spcBef>
                        <a:spcAft>
                          <a:spcPts val="0"/>
                        </a:spcAft>
                      </a:pPr>
                      <a:r>
                        <a:rPr lang="en-US" sz="1100">
                          <a:effectLst/>
                          <a:latin typeface="Proxima Nova Lt" panose="02000506030000020004"/>
                        </a:rPr>
                        <a:t>Race, ethnicity,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water quality, hazardous materials, cultural resources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585762879"/>
                  </a:ext>
                </a:extLst>
              </a:tr>
              <a:tr h="159506">
                <a:tc>
                  <a:txBody>
                    <a:bodyPr/>
                    <a:lstStyle/>
                    <a:p>
                      <a:pPr marL="0" marR="0">
                        <a:lnSpc>
                          <a:spcPct val="100000"/>
                        </a:lnSpc>
                        <a:spcBef>
                          <a:spcPts val="0"/>
                        </a:spcBef>
                        <a:spcAft>
                          <a:spcPts val="0"/>
                        </a:spcAft>
                      </a:pPr>
                      <a:r>
                        <a:rPr lang="en-US" sz="1100">
                          <a:effectLst/>
                          <a:latin typeface="Proxima Nova Lt" panose="02000506030000020004"/>
                        </a:rPr>
                        <a:t>IAD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ethnic groups,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250341455"/>
                  </a:ext>
                </a:extLst>
              </a:tr>
              <a:tr h="159506">
                <a:tc>
                  <a:txBody>
                    <a:bodyPr/>
                    <a:lstStyle/>
                    <a:p>
                      <a:pPr marL="0" marR="0">
                        <a:lnSpc>
                          <a:spcPct val="100000"/>
                        </a:lnSpc>
                        <a:spcBef>
                          <a:spcPts val="0"/>
                        </a:spcBef>
                        <a:spcAft>
                          <a:spcPts val="0"/>
                        </a:spcAft>
                      </a:pPr>
                      <a:r>
                        <a:rPr lang="en-US" sz="1100">
                          <a:effectLst/>
                          <a:latin typeface="Proxima Nova Lt" panose="02000506030000020004"/>
                        </a:rPr>
                        <a:t>IAH</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County, 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6"/>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49702069"/>
                  </a:ext>
                </a:extLst>
              </a:tr>
              <a:tr h="236920">
                <a:tc>
                  <a:txBody>
                    <a:bodyPr/>
                    <a:lstStyle/>
                    <a:p>
                      <a:pPr marL="0" marR="0">
                        <a:lnSpc>
                          <a:spcPct val="100000"/>
                        </a:lnSpc>
                        <a:spcBef>
                          <a:spcPts val="0"/>
                        </a:spcBef>
                        <a:spcAft>
                          <a:spcPts val="0"/>
                        </a:spcAft>
                      </a:pPr>
                      <a:r>
                        <a:rPr lang="en-US" sz="1100">
                          <a:effectLst/>
                          <a:latin typeface="Proxima Nova Lt" panose="02000506030000020004"/>
                        </a:rPr>
                        <a:t>IND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Airport environment</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a:t>
                      </a:r>
                    </a:p>
                    <a:p>
                      <a:pPr marL="0" marR="0">
                        <a:lnSpc>
                          <a:spcPct val="100000"/>
                        </a:lnSpc>
                        <a:spcBef>
                          <a:spcPts val="0"/>
                        </a:spcBef>
                        <a:spcAft>
                          <a:spcPts val="0"/>
                        </a:spcAft>
                      </a:pPr>
                      <a:r>
                        <a:rPr lang="en-US" sz="1100">
                          <a:effectLst/>
                          <a:latin typeface="Proxima Nova Lt" panose="02000506030000020004"/>
                        </a:rPr>
                        <a:t>&lt;$15K median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74416365"/>
                  </a:ext>
                </a:extLst>
              </a:tr>
              <a:tr h="469164">
                <a:tc>
                  <a:txBody>
                    <a:bodyPr/>
                    <a:lstStyle/>
                    <a:p>
                      <a:pPr marL="0" marR="0">
                        <a:lnSpc>
                          <a:spcPct val="100000"/>
                        </a:lnSpc>
                        <a:spcBef>
                          <a:spcPts val="0"/>
                        </a:spcBef>
                        <a:spcAft>
                          <a:spcPts val="0"/>
                        </a:spcAft>
                      </a:pPr>
                      <a:r>
                        <a:rPr lang="en-US" sz="1100">
                          <a:effectLst/>
                          <a:latin typeface="Proxima Nova Lt" panose="02000506030000020004"/>
                        </a:rPr>
                        <a:t>LAX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County, airport environment most likely to have impacts</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6"/>
                    </a:solidFill>
                  </a:tcPr>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human health risk, surface transportation, relocation, construction, historic and cultural resources, light emissions, architecture and aesthetics, public services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land use, relocation, air quality, community service benefits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68695783"/>
                  </a:ext>
                </a:extLst>
              </a:tr>
              <a:tr h="159506">
                <a:tc>
                  <a:txBody>
                    <a:bodyPr/>
                    <a:lstStyle/>
                    <a:p>
                      <a:pPr marL="0" marR="0">
                        <a:lnSpc>
                          <a:spcPct val="100000"/>
                        </a:lnSpc>
                        <a:spcBef>
                          <a:spcPts val="0"/>
                        </a:spcBef>
                        <a:spcAft>
                          <a:spcPts val="0"/>
                        </a:spcAft>
                      </a:pPr>
                      <a:r>
                        <a:rPr lang="en-US" sz="1100">
                          <a:effectLst/>
                          <a:latin typeface="Proxima Nova Lt" panose="02000506030000020004"/>
                        </a:rPr>
                        <a:t>MIA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Project area </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48168377"/>
                  </a:ext>
                </a:extLst>
              </a:tr>
              <a:tr h="159506">
                <a:tc>
                  <a:txBody>
                    <a:bodyPr/>
                    <a:lstStyle/>
                    <a:p>
                      <a:pPr marL="0" marR="0">
                        <a:lnSpc>
                          <a:spcPct val="100000"/>
                        </a:lnSpc>
                        <a:spcBef>
                          <a:spcPts val="0"/>
                        </a:spcBef>
                        <a:spcAft>
                          <a:spcPts val="0"/>
                        </a:spcAft>
                      </a:pPr>
                      <a:r>
                        <a:rPr lang="en-US" sz="1100">
                          <a:effectLst/>
                          <a:latin typeface="Proxima Nova Lt" panose="02000506030000020004"/>
                        </a:rPr>
                        <a:t>MSP</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1998</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Jurisdictions in 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employment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347382616"/>
                  </a:ext>
                </a:extLst>
              </a:tr>
              <a:tr h="236920">
                <a:tc>
                  <a:txBody>
                    <a:bodyPr/>
                    <a:lstStyle/>
                    <a:p>
                      <a:pPr marL="0" marR="0">
                        <a:lnSpc>
                          <a:spcPct val="100000"/>
                        </a:lnSpc>
                        <a:spcBef>
                          <a:spcPts val="0"/>
                        </a:spcBef>
                        <a:spcAft>
                          <a:spcPts val="0"/>
                        </a:spcAft>
                      </a:pPr>
                      <a:r>
                        <a:rPr lang="en-US" sz="1100">
                          <a:effectLst/>
                          <a:latin typeface="Proxima Nova Lt" panose="02000506030000020004"/>
                        </a:rPr>
                        <a:t>ORD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Race, ethnicity, &lt;$30,768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noise, surface transportation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translators, noise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428984811"/>
                  </a:ext>
                </a:extLst>
              </a:tr>
              <a:tr h="159506">
                <a:tc>
                  <a:txBody>
                    <a:bodyPr/>
                    <a:lstStyle/>
                    <a:p>
                      <a:pPr marL="0" marR="0">
                        <a:lnSpc>
                          <a:spcPct val="100000"/>
                        </a:lnSpc>
                        <a:spcBef>
                          <a:spcPts val="0"/>
                        </a:spcBef>
                        <a:spcAft>
                          <a:spcPts val="0"/>
                        </a:spcAft>
                      </a:pPr>
                      <a:r>
                        <a:rPr lang="en-US" sz="1100">
                          <a:effectLst/>
                          <a:latin typeface="Proxima Nova Lt" panose="02000506030000020004"/>
                        </a:rPr>
                        <a:t>PDX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2008 (FONSI)</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01720556"/>
                  </a:ext>
                </a:extLst>
              </a:tr>
              <a:tr h="314335">
                <a:tc>
                  <a:txBody>
                    <a:bodyPr/>
                    <a:lstStyle/>
                    <a:p>
                      <a:pPr marL="0" marR="0">
                        <a:lnSpc>
                          <a:spcPct val="100000"/>
                        </a:lnSpc>
                        <a:spcBef>
                          <a:spcPts val="0"/>
                        </a:spcBef>
                        <a:spcAft>
                          <a:spcPts val="0"/>
                        </a:spcAft>
                      </a:pPr>
                      <a:r>
                        <a:rPr lang="en-US" sz="1100">
                          <a:effectLst/>
                          <a:latin typeface="Proxima Nova Lt" panose="02000506030000020004"/>
                        </a:rPr>
                        <a:t>PHL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General population, defined by DVRPC</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6"/>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 children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Land use,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527287525"/>
                  </a:ext>
                </a:extLst>
              </a:tr>
              <a:tr h="236920">
                <a:tc>
                  <a:txBody>
                    <a:bodyPr/>
                    <a:lstStyle/>
                    <a:p>
                      <a:pPr marL="0" marR="0">
                        <a:lnSpc>
                          <a:spcPct val="100000"/>
                        </a:lnSpc>
                        <a:spcBef>
                          <a:spcPts val="0"/>
                        </a:spcBef>
                        <a:spcAft>
                          <a:spcPts val="0"/>
                        </a:spcAft>
                      </a:pPr>
                      <a:r>
                        <a:rPr lang="en-US" sz="1100">
                          <a:effectLst/>
                          <a:latin typeface="Proxima Nova Lt" panose="02000506030000020004"/>
                        </a:rPr>
                        <a:t>PHX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2006</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Project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low-income, Native-American tribe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 services, displacement,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027073630"/>
                  </a:ext>
                </a:extLst>
              </a:tr>
              <a:tr h="159506">
                <a:tc>
                  <a:txBody>
                    <a:bodyPr/>
                    <a:lstStyle/>
                    <a:p>
                      <a:pPr marL="0" marR="0">
                        <a:lnSpc>
                          <a:spcPct val="100000"/>
                        </a:lnSpc>
                        <a:spcBef>
                          <a:spcPts val="0"/>
                        </a:spcBef>
                        <a:spcAft>
                          <a:spcPts val="0"/>
                        </a:spcAft>
                      </a:pPr>
                      <a:r>
                        <a:rPr lang="en-US" sz="1100">
                          <a:effectLst/>
                          <a:latin typeface="Proxima Nova Lt" panose="02000506030000020004"/>
                        </a:rPr>
                        <a:t>SEA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1997</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age, and income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49858862"/>
                  </a:ext>
                </a:extLst>
              </a:tr>
              <a:tr h="159506">
                <a:tc>
                  <a:txBody>
                    <a:bodyPr/>
                    <a:lstStyle/>
                    <a:p>
                      <a:pPr marL="0" marR="0">
                        <a:lnSpc>
                          <a:spcPct val="100000"/>
                        </a:lnSpc>
                        <a:spcBef>
                          <a:spcPts val="0"/>
                        </a:spcBef>
                        <a:spcAft>
                          <a:spcPts val="0"/>
                        </a:spcAft>
                      </a:pPr>
                      <a:r>
                        <a:rPr lang="en-US" sz="1100">
                          <a:effectLst/>
                          <a:latin typeface="Proxima Nova Lt" panose="02000506030000020004"/>
                        </a:rPr>
                        <a:t>STL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Municipalities in study area</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solidFill>
                      <a:schemeClr val="accent2"/>
                    </a:solidFill>
                  </a:tcPr>
                </a:tc>
                <a:tc>
                  <a:txBody>
                    <a:bodyPr/>
                    <a:lstStyle/>
                    <a:p>
                      <a:pPr marL="0" marR="0">
                        <a:lnSpc>
                          <a:spcPct val="100000"/>
                        </a:lnSpc>
                        <a:spcBef>
                          <a:spcPts val="0"/>
                        </a:spcBef>
                        <a:spcAft>
                          <a:spcPts val="0"/>
                        </a:spcAft>
                      </a:pPr>
                      <a:r>
                        <a:rPr lang="en-US" sz="1100">
                          <a:effectLst/>
                          <a:latin typeface="Proxima Nova Lt" panose="02000506030000020004"/>
                        </a:rPr>
                        <a:t>Minority, , &lt;$20K household income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954865436"/>
                  </a:ext>
                </a:extLst>
              </a:tr>
              <a:tr h="159506">
                <a:tc>
                  <a:txBody>
                    <a:bodyPr/>
                    <a:lstStyle/>
                    <a:p>
                      <a:pPr marL="0" marR="0">
                        <a:lnSpc>
                          <a:spcPct val="100000"/>
                        </a:lnSpc>
                        <a:spcBef>
                          <a:spcPts val="0"/>
                        </a:spcBef>
                        <a:spcAft>
                          <a:spcPts val="0"/>
                        </a:spcAft>
                      </a:pPr>
                      <a:r>
                        <a:rPr lang="en-US" sz="1100">
                          <a:effectLst/>
                          <a:latin typeface="Proxima Nova Lt" panose="02000506030000020004"/>
                        </a:rPr>
                        <a:t>SJC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1999</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266230206"/>
                  </a:ext>
                </a:extLst>
              </a:tr>
            </a:tbl>
          </a:graphicData>
        </a:graphic>
      </p:graphicFrame>
      <p:sp>
        <p:nvSpPr>
          <p:cNvPr id="3" name="Rectangle 2"/>
          <p:cNvSpPr/>
          <p:nvPr/>
        </p:nvSpPr>
        <p:spPr>
          <a:xfrm>
            <a:off x="3588026" y="0"/>
            <a:ext cx="848801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F0BB8D7-4E36-4F35-B270-00D465429A5E}"/>
              </a:ext>
            </a:extLst>
          </p:cNvPr>
          <p:cNvSpPr>
            <a:spLocks noGrp="1"/>
          </p:cNvSpPr>
          <p:nvPr>
            <p:ph type="sldNum" sz="quarter" idx="12"/>
          </p:nvPr>
        </p:nvSpPr>
        <p:spPr/>
        <p:txBody>
          <a:bodyPr/>
          <a:lstStyle/>
          <a:p>
            <a:fld id="{D1ABE831-1D4E-4C05-8C23-9AD51000F0BD}" type="slidenum">
              <a:rPr lang="en-US" smtClean="0"/>
              <a:t>25</a:t>
            </a:fld>
            <a:endParaRPr lang="en-US"/>
          </a:p>
        </p:txBody>
      </p:sp>
    </p:spTree>
    <p:extLst>
      <p:ext uri="{BB962C8B-B14F-4D97-AF65-F5344CB8AC3E}">
        <p14:creationId xmlns:p14="http://schemas.microsoft.com/office/powerpoint/2010/main" val="49579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5291026"/>
              </p:ext>
            </p:extLst>
          </p:nvPr>
        </p:nvGraphicFramePr>
        <p:xfrm>
          <a:off x="271567" y="244990"/>
          <a:ext cx="11569910" cy="6128580"/>
        </p:xfrm>
        <a:graphic>
          <a:graphicData uri="http://schemas.openxmlformats.org/drawingml/2006/table">
            <a:tbl>
              <a:tblPr firstRow="1" firstCol="1" bandRow="1">
                <a:tableStyleId>{073A0DAA-6AF3-43AB-8588-CEC1D06C72B9}</a:tableStyleId>
              </a:tblPr>
              <a:tblGrid>
                <a:gridCol w="595717">
                  <a:extLst>
                    <a:ext uri="{9D8B030D-6E8A-4147-A177-3AD203B41FA5}">
                      <a16:colId xmlns:a16="http://schemas.microsoft.com/office/drawing/2014/main" val="3165079054"/>
                    </a:ext>
                  </a:extLst>
                </a:gridCol>
                <a:gridCol w="851785">
                  <a:extLst>
                    <a:ext uri="{9D8B030D-6E8A-4147-A177-3AD203B41FA5}">
                      <a16:colId xmlns:a16="http://schemas.microsoft.com/office/drawing/2014/main" val="459796110"/>
                    </a:ext>
                  </a:extLst>
                </a:gridCol>
                <a:gridCol w="1817860">
                  <a:extLst>
                    <a:ext uri="{9D8B030D-6E8A-4147-A177-3AD203B41FA5}">
                      <a16:colId xmlns:a16="http://schemas.microsoft.com/office/drawing/2014/main" val="3862480402"/>
                    </a:ext>
                  </a:extLst>
                </a:gridCol>
                <a:gridCol w="2068643">
                  <a:extLst>
                    <a:ext uri="{9D8B030D-6E8A-4147-A177-3AD203B41FA5}">
                      <a16:colId xmlns:a16="http://schemas.microsoft.com/office/drawing/2014/main" val="1409417088"/>
                    </a:ext>
                  </a:extLst>
                </a:gridCol>
                <a:gridCol w="3273970">
                  <a:extLst>
                    <a:ext uri="{9D8B030D-6E8A-4147-A177-3AD203B41FA5}">
                      <a16:colId xmlns:a16="http://schemas.microsoft.com/office/drawing/2014/main" val="4169924260"/>
                    </a:ext>
                  </a:extLst>
                </a:gridCol>
                <a:gridCol w="868408">
                  <a:extLst>
                    <a:ext uri="{9D8B030D-6E8A-4147-A177-3AD203B41FA5}">
                      <a16:colId xmlns:a16="http://schemas.microsoft.com/office/drawing/2014/main" val="1204384851"/>
                    </a:ext>
                  </a:extLst>
                </a:gridCol>
                <a:gridCol w="2093527">
                  <a:extLst>
                    <a:ext uri="{9D8B030D-6E8A-4147-A177-3AD203B41FA5}">
                      <a16:colId xmlns:a16="http://schemas.microsoft.com/office/drawing/2014/main" val="3892269085"/>
                    </a:ext>
                  </a:extLst>
                </a:gridCol>
              </a:tblGrid>
              <a:tr h="159506">
                <a:tc>
                  <a:txBody>
                    <a:bodyPr/>
                    <a:lstStyle/>
                    <a:p>
                      <a:pPr marL="0" marR="0">
                        <a:lnSpc>
                          <a:spcPct val="100000"/>
                        </a:lnSpc>
                        <a:spcBef>
                          <a:spcPts val="0"/>
                        </a:spcBef>
                        <a:spcAft>
                          <a:spcPts val="0"/>
                        </a:spcAft>
                      </a:pPr>
                      <a:r>
                        <a:rPr lang="en-US" sz="1100">
                          <a:effectLst/>
                          <a:latin typeface="Proxima Nova Lt" panose="02000506030000020004"/>
                        </a:rPr>
                        <a:t>Airport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Publication Year (ROD)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Comparison Geography</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Population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Significant Impacts (subject to EJ review)</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Detect EJ Impact?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EJ Mitigation?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65813553"/>
                  </a:ext>
                </a:extLst>
              </a:tr>
              <a:tr h="469164">
                <a:tc>
                  <a:txBody>
                    <a:bodyPr/>
                    <a:lstStyle/>
                    <a:p>
                      <a:pPr marL="0" marR="0">
                        <a:lnSpc>
                          <a:spcPct val="100000"/>
                        </a:lnSpc>
                        <a:spcBef>
                          <a:spcPts val="0"/>
                        </a:spcBef>
                        <a:spcAft>
                          <a:spcPts val="0"/>
                        </a:spcAft>
                      </a:pPr>
                      <a:r>
                        <a:rPr lang="en-US" sz="1100">
                          <a:effectLst/>
                          <a:latin typeface="Proxima Nova Lt" panose="02000506030000020004"/>
                        </a:rPr>
                        <a:t>ATL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State, county,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&lt;$15K HH Income in 1990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YES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Increased noise abatement and  displacement assistance; No nighttime construction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777940337"/>
                  </a:ext>
                </a:extLst>
              </a:tr>
              <a:tr h="159506">
                <a:tc>
                  <a:txBody>
                    <a:bodyPr/>
                    <a:lstStyle/>
                    <a:p>
                      <a:pPr marL="0" marR="0">
                        <a:lnSpc>
                          <a:spcPct val="100000"/>
                        </a:lnSpc>
                        <a:spcBef>
                          <a:spcPts val="0"/>
                        </a:spcBef>
                        <a:spcAft>
                          <a:spcPts val="0"/>
                        </a:spcAft>
                      </a:pPr>
                      <a:r>
                        <a:rPr lang="en-US" sz="1100">
                          <a:effectLst/>
                          <a:latin typeface="Proxima Nova Lt" panose="02000506030000020004"/>
                        </a:rPr>
                        <a:t>BOS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818037142"/>
                  </a:ext>
                </a:extLst>
              </a:tr>
              <a:tr h="159506">
                <a:tc>
                  <a:txBody>
                    <a:bodyPr/>
                    <a:lstStyle/>
                    <a:p>
                      <a:pPr marL="0" marR="0">
                        <a:lnSpc>
                          <a:spcPct val="100000"/>
                        </a:lnSpc>
                        <a:spcBef>
                          <a:spcPts val="0"/>
                        </a:spcBef>
                        <a:spcAft>
                          <a:spcPts val="0"/>
                        </a:spcAft>
                      </a:pPr>
                      <a:r>
                        <a:rPr lang="en-US" sz="1100">
                          <a:effectLst/>
                          <a:latin typeface="Proxima Nova Lt" panose="02000506030000020004"/>
                        </a:rPr>
                        <a:t>CLE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50668543"/>
                  </a:ext>
                </a:extLst>
              </a:tr>
              <a:tr h="236920">
                <a:tc>
                  <a:txBody>
                    <a:bodyPr/>
                    <a:lstStyle/>
                    <a:p>
                      <a:pPr marL="0" marR="0">
                        <a:lnSpc>
                          <a:spcPct val="100000"/>
                        </a:lnSpc>
                        <a:spcBef>
                          <a:spcPts val="0"/>
                        </a:spcBef>
                        <a:spcAft>
                          <a:spcPts val="0"/>
                        </a:spcAft>
                      </a:pPr>
                      <a:r>
                        <a:rPr lang="en-US" sz="1100">
                          <a:effectLst/>
                          <a:latin typeface="Proxima Nova Lt" panose="02000506030000020004"/>
                        </a:rPr>
                        <a:t>CLT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Immediate 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901199595"/>
                  </a:ext>
                </a:extLst>
              </a:tr>
              <a:tr h="159506">
                <a:tc>
                  <a:txBody>
                    <a:bodyPr/>
                    <a:lstStyle/>
                    <a:p>
                      <a:pPr marL="0" marR="0">
                        <a:lnSpc>
                          <a:spcPct val="100000"/>
                        </a:lnSpc>
                        <a:spcBef>
                          <a:spcPts val="0"/>
                        </a:spcBef>
                        <a:spcAft>
                          <a:spcPts val="0"/>
                        </a:spcAft>
                      </a:pPr>
                      <a:r>
                        <a:rPr lang="en-US" sz="1100">
                          <a:effectLst/>
                          <a:latin typeface="Proxima Nova Lt" panose="02000506030000020004"/>
                        </a:rPr>
                        <a:t>CVG</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616865083"/>
                  </a:ext>
                </a:extLst>
              </a:tr>
              <a:tr h="236920">
                <a:tc>
                  <a:txBody>
                    <a:bodyPr/>
                    <a:lstStyle/>
                    <a:p>
                      <a:pPr marL="0" marR="0">
                        <a:lnSpc>
                          <a:spcPct val="100000"/>
                        </a:lnSpc>
                        <a:spcBef>
                          <a:spcPts val="0"/>
                        </a:spcBef>
                        <a:spcAft>
                          <a:spcPts val="0"/>
                        </a:spcAft>
                      </a:pPr>
                      <a:r>
                        <a:rPr lang="en-US" sz="1100">
                          <a:effectLst/>
                          <a:latin typeface="Proxima Nova Lt" panose="02000506030000020004"/>
                        </a:rPr>
                        <a:t>FLL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water quality, hazardous materials, cultural resources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585762879"/>
                  </a:ext>
                </a:extLst>
              </a:tr>
              <a:tr h="159506">
                <a:tc>
                  <a:txBody>
                    <a:bodyPr/>
                    <a:lstStyle/>
                    <a:p>
                      <a:pPr marL="0" marR="0">
                        <a:lnSpc>
                          <a:spcPct val="100000"/>
                        </a:lnSpc>
                        <a:spcBef>
                          <a:spcPts val="0"/>
                        </a:spcBef>
                        <a:spcAft>
                          <a:spcPts val="0"/>
                        </a:spcAft>
                      </a:pPr>
                      <a:r>
                        <a:rPr lang="en-US" sz="1100">
                          <a:effectLst/>
                          <a:latin typeface="Proxima Nova Lt" panose="02000506030000020004"/>
                        </a:rPr>
                        <a:t>IAD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ethnic groups,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250341455"/>
                  </a:ext>
                </a:extLst>
              </a:tr>
              <a:tr h="159506">
                <a:tc>
                  <a:txBody>
                    <a:bodyPr/>
                    <a:lstStyle/>
                    <a:p>
                      <a:pPr marL="0" marR="0">
                        <a:lnSpc>
                          <a:spcPct val="100000"/>
                        </a:lnSpc>
                        <a:spcBef>
                          <a:spcPts val="0"/>
                        </a:spcBef>
                        <a:spcAft>
                          <a:spcPts val="0"/>
                        </a:spcAft>
                      </a:pPr>
                      <a:r>
                        <a:rPr lang="en-US" sz="1100">
                          <a:effectLst/>
                          <a:latin typeface="Proxima Nova Lt" panose="02000506030000020004"/>
                        </a:rPr>
                        <a:t>IAH</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2002</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49702069"/>
                  </a:ext>
                </a:extLst>
              </a:tr>
              <a:tr h="236920">
                <a:tc>
                  <a:txBody>
                    <a:bodyPr/>
                    <a:lstStyle/>
                    <a:p>
                      <a:pPr marL="0" marR="0">
                        <a:lnSpc>
                          <a:spcPct val="100000"/>
                        </a:lnSpc>
                        <a:spcBef>
                          <a:spcPts val="0"/>
                        </a:spcBef>
                        <a:spcAft>
                          <a:spcPts val="0"/>
                        </a:spcAft>
                      </a:pPr>
                      <a:r>
                        <a:rPr lang="en-US" sz="1100">
                          <a:effectLst/>
                          <a:latin typeface="Proxima Nova Lt" panose="02000506030000020004"/>
                        </a:rPr>
                        <a:t>IND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2001</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Airport environment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t>
                      </a:r>
                    </a:p>
                    <a:p>
                      <a:pPr marL="0" marR="0">
                        <a:lnSpc>
                          <a:spcPct val="100000"/>
                        </a:lnSpc>
                        <a:spcBef>
                          <a:spcPts val="0"/>
                        </a:spcBef>
                        <a:spcAft>
                          <a:spcPts val="0"/>
                        </a:spcAft>
                      </a:pPr>
                      <a:r>
                        <a:rPr lang="en-US" sz="1100">
                          <a:effectLst/>
                          <a:latin typeface="Proxima Nova Lt" panose="02000506030000020004"/>
                        </a:rPr>
                        <a:t>&lt;$15K median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2374416365"/>
                  </a:ext>
                </a:extLst>
              </a:tr>
              <a:tr h="469164">
                <a:tc>
                  <a:txBody>
                    <a:bodyPr/>
                    <a:lstStyle/>
                    <a:p>
                      <a:pPr marL="0" marR="0">
                        <a:lnSpc>
                          <a:spcPct val="100000"/>
                        </a:lnSpc>
                        <a:spcBef>
                          <a:spcPts val="0"/>
                        </a:spcBef>
                        <a:spcAft>
                          <a:spcPts val="0"/>
                        </a:spcAft>
                      </a:pPr>
                      <a:r>
                        <a:rPr lang="en-US" sz="1100">
                          <a:effectLst/>
                          <a:latin typeface="Proxima Nova Lt" panose="02000506030000020004"/>
                        </a:rPr>
                        <a:t>LAX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County, airport environment most likely to have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air quality, human health risk, surface transportation, relocation, construction, historic and cultural resources, light emissions, architecture and aesthetics, public services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land use, relocation, air quality, community service benefits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68695783"/>
                  </a:ext>
                </a:extLst>
              </a:tr>
              <a:tr h="159506">
                <a:tc>
                  <a:txBody>
                    <a:bodyPr/>
                    <a:lstStyle/>
                    <a:p>
                      <a:pPr marL="0" marR="0">
                        <a:lnSpc>
                          <a:spcPct val="100000"/>
                        </a:lnSpc>
                        <a:spcBef>
                          <a:spcPts val="0"/>
                        </a:spcBef>
                        <a:spcAft>
                          <a:spcPts val="0"/>
                        </a:spcAft>
                      </a:pPr>
                      <a:r>
                        <a:rPr lang="en-US" sz="1100">
                          <a:effectLst/>
                          <a:latin typeface="Proxima Nova Lt" panose="02000506030000020004"/>
                        </a:rPr>
                        <a:t>MIA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48168377"/>
                  </a:ext>
                </a:extLst>
              </a:tr>
              <a:tr h="159506">
                <a:tc>
                  <a:txBody>
                    <a:bodyPr/>
                    <a:lstStyle/>
                    <a:p>
                      <a:pPr marL="0" marR="0">
                        <a:lnSpc>
                          <a:spcPct val="100000"/>
                        </a:lnSpc>
                        <a:spcBef>
                          <a:spcPts val="0"/>
                        </a:spcBef>
                        <a:spcAft>
                          <a:spcPts val="0"/>
                        </a:spcAft>
                      </a:pPr>
                      <a:r>
                        <a:rPr lang="en-US" sz="1100">
                          <a:effectLst/>
                          <a:latin typeface="Proxima Nova Lt" panose="02000506030000020004"/>
                        </a:rPr>
                        <a:t>MSP</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Jurisdictions in 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poverty</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employment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347382616"/>
                  </a:ext>
                </a:extLst>
              </a:tr>
              <a:tr h="236920">
                <a:tc>
                  <a:txBody>
                    <a:bodyPr/>
                    <a:lstStyle/>
                    <a:p>
                      <a:pPr marL="0" marR="0">
                        <a:lnSpc>
                          <a:spcPct val="100000"/>
                        </a:lnSpc>
                        <a:spcBef>
                          <a:spcPts val="0"/>
                        </a:spcBef>
                        <a:spcAft>
                          <a:spcPts val="0"/>
                        </a:spcAft>
                      </a:pPr>
                      <a:r>
                        <a:rPr lang="en-US" sz="1100">
                          <a:effectLst/>
                          <a:latin typeface="Proxima Nova Lt" panose="02000506030000020004"/>
                        </a:rPr>
                        <a:t>ORD</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2005</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Race, ethnicity, &lt;$30,768 HH 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noise, surface transportation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Displacement, translators, noise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428984811"/>
                  </a:ext>
                </a:extLst>
              </a:tr>
              <a:tr h="159506">
                <a:tc>
                  <a:txBody>
                    <a:bodyPr/>
                    <a:lstStyle/>
                    <a:p>
                      <a:pPr marL="0" marR="0">
                        <a:lnSpc>
                          <a:spcPct val="100000"/>
                        </a:lnSpc>
                        <a:spcBef>
                          <a:spcPts val="0"/>
                        </a:spcBef>
                        <a:spcAft>
                          <a:spcPts val="0"/>
                        </a:spcAft>
                      </a:pPr>
                      <a:r>
                        <a:rPr lang="en-US" sz="1100">
                          <a:effectLst/>
                          <a:latin typeface="Proxima Nova Lt" panose="02000506030000020004"/>
                        </a:rPr>
                        <a:t>PDX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2008 (FONSI)</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 residential impacts]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3101720556"/>
                  </a:ext>
                </a:extLst>
              </a:tr>
              <a:tr h="314335">
                <a:tc>
                  <a:txBody>
                    <a:bodyPr/>
                    <a:lstStyle/>
                    <a:p>
                      <a:pPr marL="0" marR="0">
                        <a:lnSpc>
                          <a:spcPct val="100000"/>
                        </a:lnSpc>
                        <a:spcBef>
                          <a:spcPts val="0"/>
                        </a:spcBef>
                        <a:spcAft>
                          <a:spcPts val="0"/>
                        </a:spcAft>
                      </a:pPr>
                      <a:r>
                        <a:rPr lang="en-US" sz="1100">
                          <a:effectLst/>
                          <a:latin typeface="Proxima Nova Lt" panose="02000506030000020004"/>
                        </a:rPr>
                        <a:t>PHL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2010</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General population, defined by DVRPC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children</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Land use,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527287525"/>
                  </a:ext>
                </a:extLst>
              </a:tr>
              <a:tr h="236920">
                <a:tc>
                  <a:txBody>
                    <a:bodyPr/>
                    <a:lstStyle/>
                    <a:p>
                      <a:pPr marL="0" marR="0">
                        <a:lnSpc>
                          <a:spcPct val="100000"/>
                        </a:lnSpc>
                        <a:spcBef>
                          <a:spcPts val="0"/>
                        </a:spcBef>
                        <a:spcAft>
                          <a:spcPts val="0"/>
                        </a:spcAft>
                      </a:pPr>
                      <a:r>
                        <a:rPr lang="en-US" sz="1100">
                          <a:effectLst/>
                          <a:latin typeface="Proxima Nova Lt" panose="02000506030000020004"/>
                        </a:rPr>
                        <a:t>PHX</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2006</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Project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 Native-American tribe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Public services, displacement, noise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1027073630"/>
                  </a:ext>
                </a:extLst>
              </a:tr>
              <a:tr h="159506">
                <a:tc>
                  <a:txBody>
                    <a:bodyPr/>
                    <a:lstStyle/>
                    <a:p>
                      <a:pPr marL="0" marR="0">
                        <a:lnSpc>
                          <a:spcPct val="100000"/>
                        </a:lnSpc>
                        <a:spcBef>
                          <a:spcPts val="0"/>
                        </a:spcBef>
                        <a:spcAft>
                          <a:spcPts val="0"/>
                        </a:spcAft>
                      </a:pPr>
                      <a:r>
                        <a:rPr lang="en-US" sz="1100">
                          <a:effectLst/>
                          <a:latin typeface="Proxima Nova Lt" panose="02000506030000020004"/>
                        </a:rPr>
                        <a:t>SEA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1997</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age, and income groups</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849858862"/>
                  </a:ext>
                </a:extLst>
              </a:tr>
              <a:tr h="159506">
                <a:tc>
                  <a:txBody>
                    <a:bodyPr/>
                    <a:lstStyle/>
                    <a:p>
                      <a:pPr marL="0" marR="0">
                        <a:lnSpc>
                          <a:spcPct val="100000"/>
                        </a:lnSpc>
                        <a:spcBef>
                          <a:spcPts val="0"/>
                        </a:spcBef>
                        <a:spcAft>
                          <a:spcPts val="0"/>
                        </a:spcAft>
                      </a:pPr>
                      <a:r>
                        <a:rPr lang="en-US" sz="1100">
                          <a:effectLst/>
                          <a:latin typeface="Proxima Nova Lt" panose="02000506030000020004"/>
                        </a:rPr>
                        <a:t>STL</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1998</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Municipalities in study area</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 &lt;$20K household income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954865436"/>
                  </a:ext>
                </a:extLst>
              </a:tr>
              <a:tr h="159506">
                <a:tc>
                  <a:txBody>
                    <a:bodyPr/>
                    <a:lstStyle/>
                    <a:p>
                      <a:pPr marL="0" marR="0">
                        <a:lnSpc>
                          <a:spcPct val="100000"/>
                        </a:lnSpc>
                        <a:spcBef>
                          <a:spcPts val="0"/>
                        </a:spcBef>
                        <a:spcAft>
                          <a:spcPts val="0"/>
                        </a:spcAft>
                      </a:pPr>
                      <a:r>
                        <a:rPr lang="en-US" sz="1100">
                          <a:effectLst/>
                          <a:latin typeface="Proxima Nova Lt" panose="02000506030000020004"/>
                        </a:rPr>
                        <a:t>SJC</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1999</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n/a </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Minority, low-income</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Noise, displacement</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a:effectLst/>
                          <a:latin typeface="Proxima Nova Lt" panose="02000506030000020004"/>
                        </a:rPr>
                        <a:t>NO</a:t>
                      </a:r>
                      <a:endParaRPr lang="en-US" sz="110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tc>
                  <a:txBody>
                    <a:bodyPr/>
                    <a:lstStyle/>
                    <a:p>
                      <a:pPr marL="0" marR="0">
                        <a:lnSpc>
                          <a:spcPct val="100000"/>
                        </a:lnSpc>
                        <a:spcBef>
                          <a:spcPts val="0"/>
                        </a:spcBef>
                        <a:spcAft>
                          <a:spcPts val="0"/>
                        </a:spcAft>
                      </a:pPr>
                      <a:r>
                        <a:rPr lang="en-US" sz="1100" dirty="0">
                          <a:effectLst/>
                          <a:latin typeface="Proxima Nova Lt" panose="02000506030000020004"/>
                        </a:rPr>
                        <a:t>NO</a:t>
                      </a:r>
                      <a:endParaRPr lang="en-US" sz="1100" dirty="0">
                        <a:effectLst/>
                        <a:latin typeface="Proxima Nova Lt" panose="02000506030000020004"/>
                        <a:ea typeface="Calibri" panose="020F0502020204030204" pitchFamily="34" charset="0"/>
                        <a:cs typeface="Times New Roman" panose="02020603050405020304" pitchFamily="18" charset="0"/>
                      </a:endParaRPr>
                    </a:p>
                  </a:txBody>
                  <a:tcPr marL="9354" marR="9354" marT="0" marB="4677"/>
                </a:tc>
                <a:extLst>
                  <a:ext uri="{0D108BD9-81ED-4DB2-BD59-A6C34878D82A}">
                    <a16:rowId xmlns:a16="http://schemas.microsoft.com/office/drawing/2014/main" val="4266230206"/>
                  </a:ext>
                </a:extLst>
              </a:tr>
            </a:tbl>
          </a:graphicData>
        </a:graphic>
      </p:graphicFrame>
      <p:sp>
        <p:nvSpPr>
          <p:cNvPr id="4" name="Oval 3"/>
          <p:cNvSpPr/>
          <p:nvPr/>
        </p:nvSpPr>
        <p:spPr>
          <a:xfrm>
            <a:off x="99391" y="516835"/>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8626" y="5111365"/>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9391" y="1339795"/>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90088" y="520150"/>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90088" y="5111366"/>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690088" y="1343110"/>
            <a:ext cx="695739" cy="377687"/>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5180F6B-C087-4396-B30A-F8DD97EDD06E}"/>
              </a:ext>
            </a:extLst>
          </p:cNvPr>
          <p:cNvSpPr>
            <a:spLocks noGrp="1"/>
          </p:cNvSpPr>
          <p:nvPr>
            <p:ph type="sldNum" sz="quarter" idx="12"/>
          </p:nvPr>
        </p:nvSpPr>
        <p:spPr/>
        <p:txBody>
          <a:bodyPr/>
          <a:lstStyle/>
          <a:p>
            <a:fld id="{D1ABE831-1D4E-4C05-8C23-9AD51000F0BD}" type="slidenum">
              <a:rPr lang="en-US" smtClean="0"/>
              <a:t>26</a:t>
            </a:fld>
            <a:endParaRPr lang="en-US"/>
          </a:p>
        </p:txBody>
      </p:sp>
    </p:spTree>
    <p:extLst>
      <p:ext uri="{BB962C8B-B14F-4D97-AF65-F5344CB8AC3E}">
        <p14:creationId xmlns:p14="http://schemas.microsoft.com/office/powerpoint/2010/main" val="33780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Airport Planning, Justice, and Equity</a:t>
            </a:r>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DEAE3BC-6B03-4C51-918E-6A942FC26111}"/>
              </a:ext>
            </a:extLst>
          </p:cNvPr>
          <p:cNvSpPr txBox="1">
            <a:spLocks/>
          </p:cNvSpPr>
          <p:nvPr/>
        </p:nvSpPr>
        <p:spPr>
          <a:xfrm>
            <a:off x="789309" y="1603475"/>
            <a:ext cx="4724400" cy="4676655"/>
          </a:xfrm>
          <a:prstGeom prst="rect">
            <a:avLst/>
          </a:prstGeom>
        </p:spPr>
        <p:txBody>
          <a:bodyP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roxima Nova Lt" panose="02000506030000020004"/>
              </a:rPr>
              <a:t>“</a:t>
            </a:r>
            <a:r>
              <a:rPr lang="en-US" sz="2000" b="1" dirty="0">
                <a:latin typeface="Proxima Nova Lt" panose="02000506030000020004"/>
              </a:rPr>
              <a:t>Justice</a:t>
            </a:r>
            <a:r>
              <a:rPr lang="en-US" sz="2000" dirty="0">
                <a:latin typeface="Proxima Nova Lt" panose="02000506030000020004"/>
              </a:rPr>
              <a:t> can be understood as a broad moral and political ideal that relates to:</a:t>
            </a:r>
          </a:p>
          <a:p>
            <a:pPr marL="457189" lvl="1" indent="0">
              <a:buNone/>
            </a:pPr>
            <a:r>
              <a:rPr lang="en-US" sz="2000" dirty="0">
                <a:latin typeface="Proxima Nova Lt" panose="02000506030000020004"/>
              </a:rPr>
              <a:t>…how benefits and burdens are distributed in society…</a:t>
            </a:r>
          </a:p>
          <a:p>
            <a:pPr marL="457189" lvl="1" indent="0">
              <a:buNone/>
            </a:pPr>
            <a:r>
              <a:rPr lang="en-US" sz="2000" dirty="0">
                <a:latin typeface="Proxima Nova Lt" panose="02000506030000020004"/>
              </a:rPr>
              <a:t>…the fairness of processes and procedures of decision and distribution…</a:t>
            </a:r>
          </a:p>
          <a:p>
            <a:pPr marL="457189" lvl="1" indent="0">
              <a:buNone/>
            </a:pPr>
            <a:r>
              <a:rPr lang="en-US" sz="2000" dirty="0">
                <a:latin typeface="Proxima Nova Lt" panose="02000506030000020004"/>
              </a:rPr>
              <a:t>…and the rights and entitlements which should be recognized and enforced.” </a:t>
            </a:r>
          </a:p>
          <a:p>
            <a:pPr marL="0" indent="0">
              <a:buNone/>
            </a:pPr>
            <a:r>
              <a:rPr lang="en-US" sz="2000" dirty="0">
                <a:latin typeface="Proxima Nova Lt" panose="02000506030000020004"/>
              </a:rPr>
              <a:t>- Pereira, R. H. M., </a:t>
            </a:r>
            <a:r>
              <a:rPr lang="en-US" sz="2000" dirty="0" err="1">
                <a:latin typeface="Proxima Nova Lt" panose="02000506030000020004"/>
              </a:rPr>
              <a:t>Schwanen</a:t>
            </a:r>
            <a:r>
              <a:rPr lang="en-US" sz="2000" dirty="0">
                <a:latin typeface="Proxima Nova Lt" panose="02000506030000020004"/>
              </a:rPr>
              <a:t>, T., &amp; Banister, D. (2017). Distributive justice and equity in transportation. </a:t>
            </a:r>
            <a:r>
              <a:rPr lang="en-US" sz="2000" i="1" dirty="0">
                <a:latin typeface="Proxima Nova Lt" panose="02000506030000020004"/>
              </a:rPr>
              <a:t>Transport Reviews</a:t>
            </a:r>
            <a:r>
              <a:rPr lang="en-US" sz="2000" dirty="0">
                <a:latin typeface="Proxima Nova Lt" panose="02000506030000020004"/>
              </a:rPr>
              <a:t>, 37(2), 170–191. </a:t>
            </a:r>
            <a:r>
              <a:rPr lang="en-US" sz="2000" dirty="0">
                <a:latin typeface="Proxima Nova Lt" panose="02000506030000020004"/>
                <a:hlinkClick r:id="rId4"/>
              </a:rPr>
              <a:t>https://doi.org/10.1080/01441647.2016.1257660</a:t>
            </a:r>
            <a:r>
              <a:rPr lang="en-US" sz="2000" dirty="0">
                <a:latin typeface="Proxima Nova Lt" panose="02000506030000020004"/>
              </a:rPr>
              <a:t>  </a:t>
            </a:r>
          </a:p>
        </p:txBody>
      </p:sp>
      <p:sp>
        <p:nvSpPr>
          <p:cNvPr id="2" name="Slide Number Placeholder 1">
            <a:extLst>
              <a:ext uri="{FF2B5EF4-FFF2-40B4-BE49-F238E27FC236}">
                <a16:creationId xmlns:a16="http://schemas.microsoft.com/office/drawing/2014/main" id="{06234A27-95F4-4A5D-BAB1-CEDD47ADA1AE}"/>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3</a:t>
            </a:fld>
            <a:endParaRPr lang="en-US"/>
          </a:p>
        </p:txBody>
      </p:sp>
      <p:sp>
        <p:nvSpPr>
          <p:cNvPr id="9" name="Content Placeholder 2">
            <a:extLst>
              <a:ext uri="{FF2B5EF4-FFF2-40B4-BE49-F238E27FC236}">
                <a16:creationId xmlns:a16="http://schemas.microsoft.com/office/drawing/2014/main" id="{12843EA1-9E2E-470D-B11D-8C8CC6F6D06C}"/>
              </a:ext>
            </a:extLst>
          </p:cNvPr>
          <p:cNvSpPr txBox="1">
            <a:spLocks/>
          </p:cNvSpPr>
          <p:nvPr/>
        </p:nvSpPr>
        <p:spPr>
          <a:xfrm>
            <a:off x="5856609" y="1527275"/>
            <a:ext cx="5546082" cy="4676655"/>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Proxima Nova Lt" panose="02000506030000020004"/>
              </a:rPr>
              <a:t>“The </a:t>
            </a:r>
            <a:r>
              <a:rPr lang="en-US" sz="2000" b="1" dirty="0">
                <a:latin typeface="Proxima Nova Lt" panose="02000506030000020004"/>
              </a:rPr>
              <a:t>key equity challenges </a:t>
            </a:r>
            <a:r>
              <a:rPr lang="en-US" sz="2000" dirty="0">
                <a:latin typeface="Proxima Nova Lt" panose="02000506030000020004"/>
              </a:rPr>
              <a:t>facing the transportation planning sector can be summarized as…</a:t>
            </a:r>
          </a:p>
          <a:p>
            <a:pPr marL="457189" lvl="1" indent="0">
              <a:buNone/>
            </a:pPr>
            <a:r>
              <a:rPr lang="en-US" sz="2000" dirty="0">
                <a:latin typeface="Proxima Nova Lt" panose="02000506030000020004"/>
              </a:rPr>
              <a:t>…components of complex and endemic interlocking systems of oppression, domination, and discrimination. </a:t>
            </a:r>
          </a:p>
          <a:p>
            <a:pPr marL="0" indent="0">
              <a:buNone/>
            </a:pPr>
            <a:r>
              <a:rPr lang="en-US" sz="2000" dirty="0">
                <a:latin typeface="Proxima Nova Lt" panose="02000506030000020004"/>
              </a:rPr>
              <a:t>It is imperative that transportation practitioners learn to address and redress the legacies of…</a:t>
            </a:r>
          </a:p>
          <a:p>
            <a:pPr marL="457189" lvl="1" indent="0">
              <a:buNone/>
            </a:pPr>
            <a:r>
              <a:rPr lang="en-US" sz="2000" dirty="0">
                <a:latin typeface="Proxima Nova Lt" panose="02000506030000020004"/>
              </a:rPr>
              <a:t>…othering, ableism, homophobia, classism, slavery, anti-indigenous ideals, and racism, in addition to the systemic and structural limitations created by those legacies.” </a:t>
            </a:r>
          </a:p>
          <a:p>
            <a:pPr marL="0" indent="0">
              <a:buNone/>
            </a:pPr>
            <a:r>
              <a:rPr lang="en-US" sz="2000" dirty="0">
                <a:latin typeface="Proxima Nova Lt" panose="02000506030000020004"/>
              </a:rPr>
              <a:t>– Dr. Destiny Thomas, Thrivance Group, </a:t>
            </a:r>
            <a:r>
              <a:rPr lang="en-US" sz="2000" dirty="0">
                <a:latin typeface="Proxima Nova Lt" panose="02000506030000020004"/>
                <a:hlinkClick r:id="rId5"/>
              </a:rPr>
              <a:t>https://thrivancegroup.com/vision</a:t>
            </a:r>
            <a:r>
              <a:rPr lang="en-US" sz="2000" dirty="0">
                <a:latin typeface="Proxima Nova Lt" panose="02000506030000020004"/>
              </a:rPr>
              <a:t> </a:t>
            </a:r>
          </a:p>
        </p:txBody>
      </p:sp>
    </p:spTree>
    <p:extLst>
      <p:ext uri="{BB962C8B-B14F-4D97-AF65-F5344CB8AC3E}">
        <p14:creationId xmlns:p14="http://schemas.microsoft.com/office/powerpoint/2010/main" val="200161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 y="1874723"/>
            <a:ext cx="7474255" cy="4982337"/>
          </a:xfrm>
          <a:prstGeom prst="rect">
            <a:avLst/>
          </a:prstGeom>
        </p:spPr>
      </p:pic>
      <p:sp>
        <p:nvSpPr>
          <p:cNvPr id="5" name="TextBox 4"/>
          <p:cNvSpPr txBox="1"/>
          <p:nvPr/>
        </p:nvSpPr>
        <p:spPr>
          <a:xfrm>
            <a:off x="1798320" y="463114"/>
            <a:ext cx="9934619" cy="1015663"/>
          </a:xfrm>
          <a:prstGeom prst="rect">
            <a:avLst/>
          </a:prstGeom>
          <a:noFill/>
        </p:spPr>
        <p:txBody>
          <a:bodyPr wrap="square" rtlCol="0">
            <a:spAutoFit/>
          </a:bodyPr>
          <a:lstStyle/>
          <a:p>
            <a:pPr algn="r"/>
            <a:r>
              <a:rPr lang="en-US" sz="6000" dirty="0">
                <a:latin typeface="Proxima Nova Lt" panose="02000506030000020004" pitchFamily="50" charset="0"/>
              </a:rPr>
              <a:t>Academic Paper Publication</a:t>
            </a:r>
          </a:p>
        </p:txBody>
      </p:sp>
      <p:sp>
        <p:nvSpPr>
          <p:cNvPr id="6" name="TextBox 5">
            <a:extLst>
              <a:ext uri="{FF2B5EF4-FFF2-40B4-BE49-F238E27FC236}">
                <a16:creationId xmlns:a16="http://schemas.microsoft.com/office/drawing/2014/main" id="{096ABEDA-BA7D-44F1-B5DF-D48324708618}"/>
              </a:ext>
            </a:extLst>
          </p:cNvPr>
          <p:cNvSpPr txBox="1"/>
          <p:nvPr/>
        </p:nvSpPr>
        <p:spPr>
          <a:xfrm>
            <a:off x="7168959" y="1762428"/>
            <a:ext cx="4836695" cy="4524315"/>
          </a:xfrm>
          <a:prstGeom prst="rect">
            <a:avLst/>
          </a:prstGeom>
          <a:noFill/>
        </p:spPr>
        <p:txBody>
          <a:bodyPr wrap="square">
            <a:spAutoFit/>
          </a:bodyPr>
          <a:lstStyle/>
          <a:p>
            <a:r>
              <a:rPr lang="en-US" sz="2400" dirty="0"/>
              <a:t>McNair, A. W. (2020). </a:t>
            </a:r>
          </a:p>
          <a:p>
            <a:endParaRPr lang="en-US" sz="2400" dirty="0"/>
          </a:p>
          <a:p>
            <a:r>
              <a:rPr lang="en-US" sz="2400" dirty="0"/>
              <a:t>Investigation of environmental justice analysis in airport planning practice from 2000 to 2010. </a:t>
            </a:r>
          </a:p>
          <a:p>
            <a:endParaRPr lang="en-US" sz="2400" dirty="0"/>
          </a:p>
          <a:p>
            <a:r>
              <a:rPr lang="en-US" sz="2400" i="1" dirty="0"/>
              <a:t>Transportation Research Part D: Transport and Environment</a:t>
            </a:r>
            <a:r>
              <a:rPr lang="en-US" sz="2400" dirty="0"/>
              <a:t>, 81, 102286.</a:t>
            </a:r>
          </a:p>
          <a:p>
            <a:r>
              <a:rPr lang="en-US" sz="2400" dirty="0"/>
              <a:t> </a:t>
            </a:r>
            <a:r>
              <a:rPr lang="en-US" sz="2400" dirty="0">
                <a:hlinkClick r:id="rId4"/>
              </a:rPr>
              <a:t>https://doi.org/10.1016/j.trd.2020.102286</a:t>
            </a:r>
            <a:r>
              <a:rPr lang="en-US" sz="2400" dirty="0"/>
              <a:t> </a:t>
            </a:r>
          </a:p>
        </p:txBody>
      </p:sp>
      <p:sp>
        <p:nvSpPr>
          <p:cNvPr id="2" name="Slide Number Placeholder 1">
            <a:extLst>
              <a:ext uri="{FF2B5EF4-FFF2-40B4-BE49-F238E27FC236}">
                <a16:creationId xmlns:a16="http://schemas.microsoft.com/office/drawing/2014/main" id="{DBE6C519-3706-4654-97F9-697C756B838C}"/>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4</a:t>
            </a:fld>
            <a:endParaRPr lang="en-US"/>
          </a:p>
        </p:txBody>
      </p:sp>
    </p:spTree>
    <p:extLst>
      <p:ext uri="{BB962C8B-B14F-4D97-AF65-F5344CB8AC3E}">
        <p14:creationId xmlns:p14="http://schemas.microsoft.com/office/powerpoint/2010/main" val="243430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Paper Overview</a:t>
            </a:r>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4BED09-FA45-49A8-82AA-7CF99342B406}"/>
              </a:ext>
            </a:extLst>
          </p:cNvPr>
          <p:cNvSpPr txBox="1"/>
          <p:nvPr/>
        </p:nvSpPr>
        <p:spPr>
          <a:xfrm>
            <a:off x="457201" y="5582938"/>
            <a:ext cx="4836695" cy="830997"/>
          </a:xfrm>
          <a:prstGeom prst="rect">
            <a:avLst/>
          </a:prstGeom>
          <a:noFill/>
        </p:spPr>
        <p:txBody>
          <a:bodyPr wrap="square">
            <a:spAutoFit/>
          </a:bodyPr>
          <a:lstStyle/>
          <a:p>
            <a:r>
              <a:rPr lang="en-US" sz="1200" dirty="0">
                <a:solidFill>
                  <a:srgbClr val="C00000"/>
                </a:solidFill>
              </a:rPr>
              <a:t>McNair, A. W. (2020). Investigation of environmental justice analysis in airport planning practice from 2000 to 2010. </a:t>
            </a:r>
            <a:r>
              <a:rPr lang="en-US" sz="1200" i="1" dirty="0">
                <a:solidFill>
                  <a:srgbClr val="C00000"/>
                </a:solidFill>
              </a:rPr>
              <a:t>Transportation Research Part D: Transport and Environment</a:t>
            </a:r>
            <a:r>
              <a:rPr lang="en-US" sz="1200" dirty="0">
                <a:solidFill>
                  <a:srgbClr val="C00000"/>
                </a:solidFill>
              </a:rPr>
              <a:t>, 81, 102286. https://doi.org/10.1016/j.trd.2020.102286 </a:t>
            </a:r>
          </a:p>
        </p:txBody>
      </p:sp>
      <p:grpSp>
        <p:nvGrpSpPr>
          <p:cNvPr id="2" name="Group 1">
            <a:extLst>
              <a:ext uri="{FF2B5EF4-FFF2-40B4-BE49-F238E27FC236}">
                <a16:creationId xmlns:a16="http://schemas.microsoft.com/office/drawing/2014/main" id="{9004F434-E36A-4DCA-AA7E-C7C4F916FE3B}"/>
              </a:ext>
            </a:extLst>
          </p:cNvPr>
          <p:cNvGrpSpPr/>
          <p:nvPr/>
        </p:nvGrpSpPr>
        <p:grpSpPr>
          <a:xfrm>
            <a:off x="341657" y="1362417"/>
            <a:ext cx="11444423" cy="3184723"/>
            <a:chOff x="247650" y="3099567"/>
            <a:chExt cx="9771326" cy="3329033"/>
          </a:xfrm>
        </p:grpSpPr>
        <p:sp>
          <p:nvSpPr>
            <p:cNvPr id="11" name="Rounded Rectangle 59">
              <a:extLst>
                <a:ext uri="{FF2B5EF4-FFF2-40B4-BE49-F238E27FC236}">
                  <a16:creationId xmlns:a16="http://schemas.microsoft.com/office/drawing/2014/main" id="{18028692-DD45-45D5-AA43-84BBC814C959}"/>
                </a:ext>
              </a:extLst>
            </p:cNvPr>
            <p:cNvSpPr/>
            <p:nvPr/>
          </p:nvSpPr>
          <p:spPr>
            <a:xfrm>
              <a:off x="247650" y="3099567"/>
              <a:ext cx="9771326" cy="3329033"/>
            </a:xfrm>
            <a:prstGeom prst="roundRect">
              <a:avLst/>
            </a:prstGeom>
            <a:solidFill>
              <a:schemeClr val="bg1">
                <a:lumMod val="95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D2E9FB92-6D88-4BDD-A003-E6C759D22142}"/>
                </a:ext>
              </a:extLst>
            </p:cNvPr>
            <p:cNvSpPr/>
            <p:nvPr/>
          </p:nvSpPr>
          <p:spPr>
            <a:xfrm>
              <a:off x="656010" y="3725025"/>
              <a:ext cx="2192780" cy="2155543"/>
            </a:xfrm>
            <a:prstGeom prst="rect">
              <a:avLst/>
            </a:prstGeom>
          </p:spPr>
          <p:txBody>
            <a:bodyPr wrap="square">
              <a:spAutoFit/>
            </a:bodyPr>
            <a:lstStyle/>
            <a:p>
              <a:pPr marL="36900" indent="0">
                <a:buNone/>
              </a:pPr>
              <a:r>
                <a:rPr lang="en-US" sz="1600" dirty="0"/>
                <a:t>As the US airport system continues to “expand-in-place” in lieu of finding another </a:t>
              </a:r>
              <a:r>
                <a:rPr lang="en-US" sz="1600" i="1" dirty="0"/>
                <a:t>way</a:t>
              </a:r>
              <a:r>
                <a:rPr lang="en-US" sz="1600" dirty="0"/>
                <a:t> or </a:t>
              </a:r>
              <a:r>
                <a:rPr lang="en-US" sz="1600" i="1" dirty="0"/>
                <a:t>place</a:t>
              </a:r>
              <a:r>
                <a:rPr lang="en-US" sz="1600" dirty="0"/>
                <a:t> to grow, there is a need to explore the power structures that guide these decision-making processes. </a:t>
              </a:r>
            </a:p>
          </p:txBody>
        </p:sp>
        <p:sp>
          <p:nvSpPr>
            <p:cNvPr id="13" name="Rectangle 12">
              <a:extLst>
                <a:ext uri="{FF2B5EF4-FFF2-40B4-BE49-F238E27FC236}">
                  <a16:creationId xmlns:a16="http://schemas.microsoft.com/office/drawing/2014/main" id="{D10C2B31-E644-4AB1-9F3B-E87B62905BC1}"/>
                </a:ext>
              </a:extLst>
            </p:cNvPr>
            <p:cNvSpPr/>
            <p:nvPr/>
          </p:nvSpPr>
          <p:spPr>
            <a:xfrm>
              <a:off x="5728497" y="3702102"/>
              <a:ext cx="3975688" cy="2670300"/>
            </a:xfrm>
            <a:prstGeom prst="rect">
              <a:avLst/>
            </a:prstGeom>
          </p:spPr>
          <p:txBody>
            <a:bodyPr wrap="square">
              <a:spAutoFit/>
            </a:bodyPr>
            <a:lstStyle/>
            <a:p>
              <a:pPr marL="36900"/>
              <a:r>
                <a:rPr lang="en-US" sz="1600" dirty="0"/>
                <a:t>Choose a sample of airports that have expanded. </a:t>
              </a:r>
            </a:p>
            <a:p>
              <a:pPr marL="36900"/>
              <a:endParaRPr lang="en-US" sz="1600" dirty="0"/>
            </a:p>
            <a:p>
              <a:pPr marL="36900"/>
              <a:r>
                <a:rPr lang="en-US" sz="1600" dirty="0"/>
                <a:t>Rank airports by ‘counternarrative’ metrics (need for expansion and environmental justice concerns). </a:t>
              </a:r>
            </a:p>
            <a:p>
              <a:pPr marL="36900"/>
              <a:endParaRPr lang="en-US" sz="1600" dirty="0"/>
            </a:p>
            <a:p>
              <a:pPr marL="36900"/>
              <a:r>
                <a:rPr lang="en-US" sz="1600" dirty="0"/>
                <a:t>Collect and analyze planning documents for the airport sample.</a:t>
              </a:r>
            </a:p>
            <a:p>
              <a:pPr marL="36900"/>
              <a:endParaRPr lang="en-US" sz="1600" dirty="0"/>
            </a:p>
            <a:p>
              <a:pPr marL="36900"/>
              <a:r>
                <a:rPr lang="en-US" sz="1600" dirty="0"/>
                <a:t>Compare planning document findings to ranking system.</a:t>
              </a:r>
            </a:p>
          </p:txBody>
        </p:sp>
        <p:sp>
          <p:nvSpPr>
            <p:cNvPr id="18" name="TextBox 17">
              <a:extLst>
                <a:ext uri="{FF2B5EF4-FFF2-40B4-BE49-F238E27FC236}">
                  <a16:creationId xmlns:a16="http://schemas.microsoft.com/office/drawing/2014/main" id="{270ED843-D190-4BBF-A5B9-71C92787E43C}"/>
                </a:ext>
              </a:extLst>
            </p:cNvPr>
            <p:cNvSpPr txBox="1"/>
            <p:nvPr/>
          </p:nvSpPr>
          <p:spPr>
            <a:xfrm>
              <a:off x="656010" y="3399277"/>
              <a:ext cx="1961972" cy="353895"/>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MOTIVATION</a:t>
              </a:r>
            </a:p>
          </p:txBody>
        </p:sp>
        <p:sp>
          <p:nvSpPr>
            <p:cNvPr id="19" name="TextBox 18">
              <a:extLst>
                <a:ext uri="{FF2B5EF4-FFF2-40B4-BE49-F238E27FC236}">
                  <a16:creationId xmlns:a16="http://schemas.microsoft.com/office/drawing/2014/main" id="{A62B8DF3-DC99-4A59-AD25-D01D77E7051E}"/>
                </a:ext>
              </a:extLst>
            </p:cNvPr>
            <p:cNvSpPr txBox="1"/>
            <p:nvPr/>
          </p:nvSpPr>
          <p:spPr>
            <a:xfrm>
              <a:off x="3170533" y="3417248"/>
              <a:ext cx="3090358" cy="353895"/>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RESEARCH QUESTION</a:t>
              </a:r>
            </a:p>
          </p:txBody>
        </p:sp>
        <p:sp>
          <p:nvSpPr>
            <p:cNvPr id="20" name="TextBox 19">
              <a:extLst>
                <a:ext uri="{FF2B5EF4-FFF2-40B4-BE49-F238E27FC236}">
                  <a16:creationId xmlns:a16="http://schemas.microsoft.com/office/drawing/2014/main" id="{9283CB39-99F5-4963-A561-478607DA5DEC}"/>
                </a:ext>
              </a:extLst>
            </p:cNvPr>
            <p:cNvSpPr txBox="1"/>
            <p:nvPr/>
          </p:nvSpPr>
          <p:spPr>
            <a:xfrm>
              <a:off x="5728497" y="3379035"/>
              <a:ext cx="2433968" cy="353895"/>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APPROACH</a:t>
              </a:r>
            </a:p>
          </p:txBody>
        </p:sp>
        <p:sp>
          <p:nvSpPr>
            <p:cNvPr id="22" name="Rectangle 21">
              <a:extLst>
                <a:ext uri="{FF2B5EF4-FFF2-40B4-BE49-F238E27FC236}">
                  <a16:creationId xmlns:a16="http://schemas.microsoft.com/office/drawing/2014/main" id="{6FE75F64-5FBE-44F2-A38C-5B224E02DCE2}"/>
                </a:ext>
              </a:extLst>
            </p:cNvPr>
            <p:cNvSpPr/>
            <p:nvPr/>
          </p:nvSpPr>
          <p:spPr>
            <a:xfrm>
              <a:off x="3152829" y="3766616"/>
              <a:ext cx="2271628" cy="1640787"/>
            </a:xfrm>
            <a:prstGeom prst="rect">
              <a:avLst/>
            </a:prstGeom>
          </p:spPr>
          <p:txBody>
            <a:bodyPr wrap="square">
              <a:spAutoFit/>
            </a:bodyPr>
            <a:lstStyle/>
            <a:p>
              <a:pPr marL="36900"/>
              <a:r>
                <a:rPr lang="en-US" sz="1600" dirty="0"/>
                <a:t>How did the Federal Aviation Administration and airport owners frame and evaluate environmental justice in the </a:t>
              </a:r>
              <a:r>
                <a:rPr lang="en-US" sz="1600" dirty="0" err="1"/>
                <a:t>NEPA</a:t>
              </a:r>
              <a:r>
                <a:rPr lang="en-US" sz="1600" dirty="0"/>
                <a:t> planning process for airport expansion projects?</a:t>
              </a:r>
            </a:p>
          </p:txBody>
        </p:sp>
      </p:grpSp>
      <p:sp>
        <p:nvSpPr>
          <p:cNvPr id="3" name="Slide Number Placeholder 2">
            <a:extLst>
              <a:ext uri="{FF2B5EF4-FFF2-40B4-BE49-F238E27FC236}">
                <a16:creationId xmlns:a16="http://schemas.microsoft.com/office/drawing/2014/main" id="{4BF4E709-CD00-4611-9B93-13F4699932AF}"/>
              </a:ext>
            </a:extLst>
          </p:cNvPr>
          <p:cNvSpPr>
            <a:spLocks noGrp="1"/>
          </p:cNvSpPr>
          <p:nvPr>
            <p:ph type="sldNum" sz="quarter" idx="12"/>
          </p:nvPr>
        </p:nvSpPr>
        <p:spPr>
          <a:xfrm>
            <a:off x="8610600" y="6356354"/>
            <a:ext cx="2743200" cy="365125"/>
          </a:xfrm>
        </p:spPr>
        <p:txBody>
          <a:bodyPr/>
          <a:lstStyle/>
          <a:p>
            <a:fld id="{D1ABE831-1D4E-4C05-8C23-9AD51000F0BD}" type="slidenum">
              <a:rPr lang="en-US" smtClean="0"/>
              <a:pPr/>
              <a:t>5</a:t>
            </a:fld>
            <a:endParaRPr lang="en-US"/>
          </a:p>
        </p:txBody>
      </p:sp>
    </p:spTree>
    <p:extLst>
      <p:ext uri="{BB962C8B-B14F-4D97-AF65-F5344CB8AC3E}">
        <p14:creationId xmlns:p14="http://schemas.microsoft.com/office/powerpoint/2010/main" val="416041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Study Sample</a:t>
            </a:r>
          </a:p>
        </p:txBody>
      </p:sp>
      <p:sp>
        <p:nvSpPr>
          <p:cNvPr id="8" name="Content Placeholder 2"/>
          <p:cNvSpPr txBox="1">
            <a:spLocks/>
          </p:cNvSpPr>
          <p:nvPr/>
        </p:nvSpPr>
        <p:spPr>
          <a:xfrm>
            <a:off x="2538421" y="2693741"/>
            <a:ext cx="8706521" cy="1608803"/>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Identified 27 airport expansion projects planned or deployed 2000 - 2010</a:t>
            </a:r>
          </a:p>
          <a:p>
            <a:pPr lvl="1"/>
            <a:r>
              <a:rPr lang="en-US" sz="1400" dirty="0"/>
              <a:t>Drop 8 projects</a:t>
            </a:r>
          </a:p>
          <a:p>
            <a:pPr lvl="2"/>
            <a:r>
              <a:rPr lang="en-US" sz="1400" dirty="0"/>
              <a:t>2 did not have corresponding airport operations data to rank need for expansion (CMH, PVD)</a:t>
            </a:r>
          </a:p>
          <a:p>
            <a:pPr lvl="2"/>
            <a:r>
              <a:rPr lang="en-US" sz="1400" dirty="0"/>
              <a:t>4 were airport access projects for transit or roadways (DFW, HNL, LGA, and OAK)</a:t>
            </a:r>
          </a:p>
          <a:p>
            <a:pPr lvl="2"/>
            <a:r>
              <a:rPr lang="en-US" sz="1400" dirty="0"/>
              <a:t>2 involved projects where planning was completed prior to the Executive Order on Environmental Justice (DTW, MCO) </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6</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009405" y="1513353"/>
            <a:ext cx="8706521" cy="1066369"/>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Started with 66 largest airports in year 2000</a:t>
            </a:r>
          </a:p>
          <a:p>
            <a:pPr lvl="1"/>
            <a:r>
              <a:rPr lang="en-US" sz="1400" dirty="0"/>
              <a:t>31 large hubs + 35 medium hubs </a:t>
            </a:r>
          </a:p>
          <a:p>
            <a:pPr lvl="2"/>
            <a:endParaRPr lang="en-US" sz="1600" dirty="0"/>
          </a:p>
        </p:txBody>
      </p:sp>
      <p:sp>
        <p:nvSpPr>
          <p:cNvPr id="12" name="Content Placeholder 2"/>
          <p:cNvSpPr txBox="1">
            <a:spLocks/>
          </p:cNvSpPr>
          <p:nvPr/>
        </p:nvSpPr>
        <p:spPr>
          <a:xfrm>
            <a:off x="4034609" y="4755749"/>
            <a:ext cx="7499666" cy="1840027"/>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Retained 19 airports for analysis</a:t>
            </a:r>
          </a:p>
          <a:p>
            <a:pPr lvl="1"/>
            <a:r>
              <a:rPr lang="en-US" sz="1400" dirty="0"/>
              <a:t>14 new runway projects </a:t>
            </a:r>
          </a:p>
          <a:p>
            <a:pPr lvl="2"/>
            <a:r>
              <a:rPr lang="en-US" sz="1400" dirty="0" err="1"/>
              <a:t>ATL</a:t>
            </a:r>
            <a:r>
              <a:rPr lang="en-US" sz="1400" dirty="0"/>
              <a:t>, BOS, CLE, CLT, CVG, FLL, IAD, IAH, MIA, MSP, ORD, PHL, SEA, and </a:t>
            </a:r>
            <a:r>
              <a:rPr lang="en-US" sz="1400" dirty="0" err="1"/>
              <a:t>STL</a:t>
            </a:r>
            <a:endParaRPr lang="en-US" sz="1400" dirty="0"/>
          </a:p>
          <a:p>
            <a:pPr lvl="1"/>
            <a:r>
              <a:rPr lang="en-US" sz="1400" dirty="0"/>
              <a:t>5  airport expansion projects such as runway extensions and terminals </a:t>
            </a:r>
          </a:p>
          <a:p>
            <a:pPr lvl="2"/>
            <a:r>
              <a:rPr lang="en-US" sz="1400" dirty="0"/>
              <a:t>IND, LAX, PDX, PHX, and </a:t>
            </a:r>
            <a:r>
              <a:rPr lang="en-US" sz="1400" dirty="0" err="1"/>
              <a:t>SJC</a:t>
            </a:r>
            <a:endParaRPr lang="en-US" sz="1400" dirty="0"/>
          </a:p>
          <a:p>
            <a:pPr lvl="2"/>
            <a:endParaRPr lang="en-US" sz="1600" dirty="0"/>
          </a:p>
        </p:txBody>
      </p:sp>
      <p:sp>
        <p:nvSpPr>
          <p:cNvPr id="4" name="Bent-Up Arrow 3"/>
          <p:cNvSpPr/>
          <p:nvPr/>
        </p:nvSpPr>
        <p:spPr>
          <a:xfrm rot="5400000">
            <a:off x="1257113" y="2070951"/>
            <a:ext cx="717914" cy="1213331"/>
          </a:xfrm>
          <a:prstGeom prst="bentUpArrow">
            <a:avLst>
              <a:gd name="adj1" fmla="val 12212"/>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Bent-Up Arrow 14"/>
          <p:cNvSpPr/>
          <p:nvPr/>
        </p:nvSpPr>
        <p:spPr>
          <a:xfrm rot="5400000">
            <a:off x="2786129" y="4054836"/>
            <a:ext cx="717914" cy="1213331"/>
          </a:xfrm>
          <a:prstGeom prst="bentUpArrow">
            <a:avLst>
              <a:gd name="adj1" fmla="val 12212"/>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041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Study Sample</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7</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63F12CB-8105-4393-9F1F-BADCC08AA2A3}"/>
              </a:ext>
            </a:extLst>
          </p:cNvPr>
          <p:cNvGraphicFramePr>
            <a:graphicFrameLocks noGrp="1"/>
          </p:cNvGraphicFramePr>
          <p:nvPr>
            <p:extLst>
              <p:ext uri="{D42A27DB-BD31-4B8C-83A1-F6EECF244321}">
                <p14:modId xmlns:p14="http://schemas.microsoft.com/office/powerpoint/2010/main" val="427942299"/>
              </p:ext>
            </p:extLst>
          </p:nvPr>
        </p:nvGraphicFramePr>
        <p:xfrm>
          <a:off x="1280176" y="1288350"/>
          <a:ext cx="9437444" cy="4592003"/>
        </p:xfrm>
        <a:graphic>
          <a:graphicData uri="http://schemas.openxmlformats.org/drawingml/2006/table">
            <a:tbl>
              <a:tblPr firstRow="1" firstCol="1" bandRow="1">
                <a:tableStyleId>{9D7B26C5-4107-4FEC-AEDC-1716B250A1EF}</a:tableStyleId>
              </a:tblPr>
              <a:tblGrid>
                <a:gridCol w="953753">
                  <a:extLst>
                    <a:ext uri="{9D8B030D-6E8A-4147-A177-3AD203B41FA5}">
                      <a16:colId xmlns:a16="http://schemas.microsoft.com/office/drawing/2014/main" val="3296188869"/>
                    </a:ext>
                  </a:extLst>
                </a:gridCol>
                <a:gridCol w="3794926">
                  <a:extLst>
                    <a:ext uri="{9D8B030D-6E8A-4147-A177-3AD203B41FA5}">
                      <a16:colId xmlns:a16="http://schemas.microsoft.com/office/drawing/2014/main" val="3146986366"/>
                    </a:ext>
                  </a:extLst>
                </a:gridCol>
                <a:gridCol w="2105246">
                  <a:extLst>
                    <a:ext uri="{9D8B030D-6E8A-4147-A177-3AD203B41FA5}">
                      <a16:colId xmlns:a16="http://schemas.microsoft.com/office/drawing/2014/main" val="685277819"/>
                    </a:ext>
                  </a:extLst>
                </a:gridCol>
                <a:gridCol w="2583519">
                  <a:extLst>
                    <a:ext uri="{9D8B030D-6E8A-4147-A177-3AD203B41FA5}">
                      <a16:colId xmlns:a16="http://schemas.microsoft.com/office/drawing/2014/main" val="1529731184"/>
                    </a:ext>
                  </a:extLst>
                </a:gridCol>
              </a:tblGrid>
              <a:tr h="418981">
                <a:tc>
                  <a:txBody>
                    <a:bodyPr/>
                    <a:lstStyle/>
                    <a:p>
                      <a:pPr marL="0" marR="0" algn="ctr">
                        <a:lnSpc>
                          <a:spcPct val="107000"/>
                        </a:lnSpc>
                        <a:spcBef>
                          <a:spcPts val="0"/>
                        </a:spcBef>
                        <a:spcAft>
                          <a:spcPts val="0"/>
                        </a:spcAft>
                      </a:pPr>
                      <a:r>
                        <a:rPr lang="en-US" sz="1400" dirty="0">
                          <a:effectLst/>
                        </a:rPr>
                        <a:t>Airport Code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2">
                        <a:lumMod val="90000"/>
                      </a:schemeClr>
                    </a:solidFill>
                  </a:tcPr>
                </a:tc>
                <a:tc>
                  <a:txBody>
                    <a:bodyPr/>
                    <a:lstStyle/>
                    <a:p>
                      <a:pPr marL="0" marR="0" algn="ctr">
                        <a:lnSpc>
                          <a:spcPct val="107000"/>
                        </a:lnSpc>
                        <a:spcBef>
                          <a:spcPts val="0"/>
                        </a:spcBef>
                        <a:spcAft>
                          <a:spcPts val="0"/>
                        </a:spcAft>
                      </a:pPr>
                      <a:r>
                        <a:rPr lang="en-US" sz="1400" dirty="0">
                          <a:effectLst/>
                        </a:rPr>
                        <a:t>Airport Name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2">
                        <a:lumMod val="90000"/>
                      </a:schemeClr>
                    </a:solidFill>
                  </a:tcPr>
                </a:tc>
                <a:tc>
                  <a:txBody>
                    <a:bodyPr/>
                    <a:lstStyle/>
                    <a:p>
                      <a:pPr marL="0" marR="0" algn="ctr">
                        <a:lnSpc>
                          <a:spcPct val="107000"/>
                        </a:lnSpc>
                        <a:spcBef>
                          <a:spcPts val="0"/>
                        </a:spcBef>
                        <a:spcAft>
                          <a:spcPts val="0"/>
                        </a:spcAft>
                      </a:pPr>
                      <a:r>
                        <a:rPr lang="en-US" sz="1400" dirty="0">
                          <a:effectLst/>
                        </a:rPr>
                        <a:t>City, State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2">
                        <a:lumMod val="90000"/>
                      </a:schemeClr>
                    </a:solidFill>
                  </a:tcPr>
                </a:tc>
                <a:tc>
                  <a:txBody>
                    <a:bodyPr/>
                    <a:lstStyle/>
                    <a:p>
                      <a:pPr marL="0" marR="0" algn="ctr">
                        <a:lnSpc>
                          <a:spcPct val="107000"/>
                        </a:lnSpc>
                        <a:spcBef>
                          <a:spcPts val="0"/>
                        </a:spcBef>
                        <a:spcAft>
                          <a:spcPts val="0"/>
                        </a:spcAft>
                      </a:pPr>
                      <a:r>
                        <a:rPr lang="en-US" sz="1400" dirty="0">
                          <a:effectLst/>
                        </a:rPr>
                        <a:t>Type of Capacity Expansion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2">
                        <a:lumMod val="90000"/>
                      </a:schemeClr>
                    </a:solidFill>
                  </a:tcPr>
                </a:tc>
                <a:extLst>
                  <a:ext uri="{0D108BD9-81ED-4DB2-BD59-A6C34878D82A}">
                    <a16:rowId xmlns:a16="http://schemas.microsoft.com/office/drawing/2014/main" val="36050174"/>
                  </a:ext>
                </a:extLst>
              </a:tr>
              <a:tr h="135255">
                <a:tc>
                  <a:txBody>
                    <a:bodyPr/>
                    <a:lstStyle/>
                    <a:p>
                      <a:pPr marL="0" marR="0" algn="ctr">
                        <a:lnSpc>
                          <a:spcPct val="107000"/>
                        </a:lnSpc>
                        <a:spcBef>
                          <a:spcPts val="0"/>
                        </a:spcBef>
                        <a:spcAft>
                          <a:spcPts val="0"/>
                        </a:spcAft>
                      </a:pPr>
                      <a:r>
                        <a:rPr lang="en-US" sz="1400" dirty="0" err="1">
                          <a:effectLst/>
                        </a:rPr>
                        <a:t>ATL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Hartsfield Jackson Atlanta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Atlanta, Georgia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627834155"/>
                  </a:ext>
                </a:extLst>
              </a:tr>
              <a:tr h="135255">
                <a:tc>
                  <a:txBody>
                    <a:bodyPr/>
                    <a:lstStyle/>
                    <a:p>
                      <a:pPr marL="0" marR="0" algn="ctr">
                        <a:lnSpc>
                          <a:spcPct val="107000"/>
                        </a:lnSpc>
                        <a:spcBef>
                          <a:spcPts val="0"/>
                        </a:spcBef>
                        <a:spcAft>
                          <a:spcPts val="0"/>
                        </a:spcAft>
                      </a:pPr>
                      <a:r>
                        <a:rPr lang="en-US" sz="1400" dirty="0">
                          <a:effectLst/>
                        </a:rPr>
                        <a:t>BOS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Logan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Boston, Massachusetts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957140901"/>
                  </a:ext>
                </a:extLst>
              </a:tr>
              <a:tr h="135255">
                <a:tc>
                  <a:txBody>
                    <a:bodyPr/>
                    <a:lstStyle/>
                    <a:p>
                      <a:pPr marL="0" marR="0" algn="ctr">
                        <a:lnSpc>
                          <a:spcPct val="107000"/>
                        </a:lnSpc>
                        <a:spcBef>
                          <a:spcPts val="0"/>
                        </a:spcBef>
                        <a:spcAft>
                          <a:spcPts val="0"/>
                        </a:spcAft>
                      </a:pPr>
                      <a:r>
                        <a:rPr lang="en-US" sz="1400">
                          <a:effectLst/>
                        </a:rPr>
                        <a:t>CLE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Cleveland Hopkins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Cleveland, Ohio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100852862"/>
                  </a:ext>
                </a:extLst>
              </a:tr>
              <a:tr h="135255">
                <a:tc>
                  <a:txBody>
                    <a:bodyPr/>
                    <a:lstStyle/>
                    <a:p>
                      <a:pPr marL="0" marR="0" algn="ctr">
                        <a:lnSpc>
                          <a:spcPct val="107000"/>
                        </a:lnSpc>
                        <a:spcBef>
                          <a:spcPts val="0"/>
                        </a:spcBef>
                        <a:spcAft>
                          <a:spcPts val="0"/>
                        </a:spcAft>
                      </a:pPr>
                      <a:r>
                        <a:rPr lang="en-US" sz="1400" dirty="0" err="1">
                          <a:effectLst/>
                        </a:rPr>
                        <a:t>CLT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Charlotte Douglas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a:effectLst/>
                        </a:rPr>
                        <a:t>Charlotte, North Carolina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11527910"/>
                  </a:ext>
                </a:extLst>
              </a:tr>
              <a:tr h="123825">
                <a:tc>
                  <a:txBody>
                    <a:bodyPr/>
                    <a:lstStyle/>
                    <a:p>
                      <a:pPr marL="0" marR="0" algn="ctr">
                        <a:lnSpc>
                          <a:spcPct val="107000"/>
                        </a:lnSpc>
                        <a:spcBef>
                          <a:spcPts val="0"/>
                        </a:spcBef>
                        <a:spcAft>
                          <a:spcPts val="0"/>
                        </a:spcAft>
                      </a:pPr>
                      <a:r>
                        <a:rPr lang="en-US" sz="1400" dirty="0" err="1">
                          <a:effectLst/>
                        </a:rPr>
                        <a:t>CVG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Cincinnati/Northern Kentucky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Hebron, Kentucky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930461966"/>
                  </a:ext>
                </a:extLst>
              </a:tr>
              <a:tr h="135255">
                <a:tc>
                  <a:txBody>
                    <a:bodyPr/>
                    <a:lstStyle/>
                    <a:p>
                      <a:pPr marL="0" marR="0" algn="ctr">
                        <a:lnSpc>
                          <a:spcPct val="107000"/>
                        </a:lnSpc>
                        <a:spcBef>
                          <a:spcPts val="0"/>
                        </a:spcBef>
                        <a:spcAft>
                          <a:spcPts val="0"/>
                        </a:spcAft>
                      </a:pPr>
                      <a:r>
                        <a:rPr lang="en-US" sz="1400" dirty="0" err="1">
                          <a:effectLst/>
                        </a:rPr>
                        <a:t>FLL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Fort Lauderdale-Hollywood International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Fort Lauderdale, Florida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1843919294"/>
                  </a:ext>
                </a:extLst>
              </a:tr>
              <a:tr h="135255">
                <a:tc>
                  <a:txBody>
                    <a:bodyPr/>
                    <a:lstStyle/>
                    <a:p>
                      <a:pPr marL="0" marR="0" algn="ctr">
                        <a:lnSpc>
                          <a:spcPct val="107000"/>
                        </a:lnSpc>
                        <a:spcBef>
                          <a:spcPts val="0"/>
                        </a:spcBef>
                        <a:spcAft>
                          <a:spcPts val="0"/>
                        </a:spcAft>
                      </a:pPr>
                      <a:r>
                        <a:rPr lang="en-US" sz="1400" dirty="0" err="1">
                          <a:effectLst/>
                        </a:rPr>
                        <a:t>IAD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Dulles International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Dulles, Virginia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New runway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3827275819"/>
                  </a:ext>
                </a:extLst>
              </a:tr>
              <a:tr h="135255">
                <a:tc>
                  <a:txBody>
                    <a:bodyPr/>
                    <a:lstStyle/>
                    <a:p>
                      <a:pPr marL="0" marR="0" algn="ctr">
                        <a:lnSpc>
                          <a:spcPct val="107000"/>
                        </a:lnSpc>
                        <a:spcBef>
                          <a:spcPts val="0"/>
                        </a:spcBef>
                        <a:spcAft>
                          <a:spcPts val="0"/>
                        </a:spcAft>
                      </a:pPr>
                      <a:r>
                        <a:rPr lang="en-US" sz="1400" dirty="0" err="1">
                          <a:effectLst/>
                        </a:rPr>
                        <a:t>IAH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a:effectLst/>
                        </a:rPr>
                        <a:t>George Bush Intercontinental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Houston, Texas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24163720"/>
                  </a:ext>
                </a:extLst>
              </a:tr>
              <a:tr h="135255">
                <a:tc>
                  <a:txBody>
                    <a:bodyPr/>
                    <a:lstStyle/>
                    <a:p>
                      <a:pPr marL="0" marR="0" algn="ctr">
                        <a:lnSpc>
                          <a:spcPct val="107000"/>
                        </a:lnSpc>
                        <a:spcBef>
                          <a:spcPts val="0"/>
                        </a:spcBef>
                        <a:spcAft>
                          <a:spcPts val="0"/>
                        </a:spcAft>
                      </a:pPr>
                      <a:r>
                        <a:rPr lang="en-US" sz="1400" dirty="0">
                          <a:effectLst/>
                        </a:rPr>
                        <a:t>IND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a:effectLst/>
                        </a:rPr>
                        <a:t>Indianapolis International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Indianapolis, Indiana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Runway extensions and terminals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41375439"/>
                  </a:ext>
                </a:extLst>
              </a:tr>
              <a:tr h="123825">
                <a:tc>
                  <a:txBody>
                    <a:bodyPr/>
                    <a:lstStyle/>
                    <a:p>
                      <a:pPr marL="0" marR="0" algn="ctr">
                        <a:lnSpc>
                          <a:spcPct val="107000"/>
                        </a:lnSpc>
                        <a:spcBef>
                          <a:spcPts val="0"/>
                        </a:spcBef>
                        <a:spcAft>
                          <a:spcPts val="0"/>
                        </a:spcAft>
                      </a:pPr>
                      <a:r>
                        <a:rPr lang="en-US" sz="1400" dirty="0">
                          <a:effectLst/>
                        </a:rPr>
                        <a:t>LAX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Los Angeles International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Los Angeles, California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Runway extensions and terminals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005907248"/>
                  </a:ext>
                </a:extLst>
              </a:tr>
              <a:tr h="135255">
                <a:tc>
                  <a:txBody>
                    <a:bodyPr/>
                    <a:lstStyle/>
                    <a:p>
                      <a:pPr marL="0" marR="0" algn="ctr">
                        <a:lnSpc>
                          <a:spcPct val="107000"/>
                        </a:lnSpc>
                        <a:spcBef>
                          <a:spcPts val="0"/>
                        </a:spcBef>
                        <a:spcAft>
                          <a:spcPts val="0"/>
                        </a:spcAft>
                      </a:pPr>
                      <a:r>
                        <a:rPr lang="en-US" sz="1400" dirty="0">
                          <a:effectLst/>
                        </a:rPr>
                        <a:t>MIA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Miami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Miami, Florida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1596037573"/>
                  </a:ext>
                </a:extLst>
              </a:tr>
              <a:tr h="135255">
                <a:tc>
                  <a:txBody>
                    <a:bodyPr/>
                    <a:lstStyle/>
                    <a:p>
                      <a:pPr marL="0" marR="0" algn="ctr">
                        <a:lnSpc>
                          <a:spcPct val="107000"/>
                        </a:lnSpc>
                        <a:spcBef>
                          <a:spcPts val="0"/>
                        </a:spcBef>
                        <a:spcAft>
                          <a:spcPts val="0"/>
                        </a:spcAft>
                      </a:pPr>
                      <a:r>
                        <a:rPr lang="en-US" sz="1400" dirty="0">
                          <a:effectLst/>
                        </a:rPr>
                        <a:t>MSP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Minneapolis–Saint Paul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a:effectLst/>
                        </a:rPr>
                        <a:t>Minneapolis, Minnesota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6798461"/>
                  </a:ext>
                </a:extLst>
              </a:tr>
              <a:tr h="123825">
                <a:tc>
                  <a:txBody>
                    <a:bodyPr/>
                    <a:lstStyle/>
                    <a:p>
                      <a:pPr marL="0" marR="0" algn="ctr">
                        <a:lnSpc>
                          <a:spcPct val="107000"/>
                        </a:lnSpc>
                        <a:spcBef>
                          <a:spcPts val="0"/>
                        </a:spcBef>
                        <a:spcAft>
                          <a:spcPts val="0"/>
                        </a:spcAft>
                      </a:pPr>
                      <a:r>
                        <a:rPr lang="en-US" sz="1400">
                          <a:effectLst/>
                        </a:rPr>
                        <a:t>ORD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O'Hare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a:effectLst/>
                        </a:rPr>
                        <a:t>Chicago, Illinois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911274058"/>
                  </a:ext>
                </a:extLst>
              </a:tr>
              <a:tr h="135255">
                <a:tc>
                  <a:txBody>
                    <a:bodyPr/>
                    <a:lstStyle/>
                    <a:p>
                      <a:pPr marL="0" marR="0" algn="ctr">
                        <a:lnSpc>
                          <a:spcPct val="107000"/>
                        </a:lnSpc>
                        <a:spcBef>
                          <a:spcPts val="0"/>
                        </a:spcBef>
                        <a:spcAft>
                          <a:spcPts val="0"/>
                        </a:spcAft>
                      </a:pPr>
                      <a:r>
                        <a:rPr lang="en-US" sz="1400">
                          <a:effectLst/>
                        </a:rPr>
                        <a:t>PDX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Portland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Portland, Oregon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Runway extensions and terminals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510626110"/>
                  </a:ext>
                </a:extLst>
              </a:tr>
              <a:tr h="135255">
                <a:tc>
                  <a:txBody>
                    <a:bodyPr/>
                    <a:lstStyle/>
                    <a:p>
                      <a:pPr marL="0" marR="0" algn="ctr">
                        <a:lnSpc>
                          <a:spcPct val="107000"/>
                        </a:lnSpc>
                        <a:spcBef>
                          <a:spcPts val="0"/>
                        </a:spcBef>
                        <a:spcAft>
                          <a:spcPts val="0"/>
                        </a:spcAft>
                      </a:pPr>
                      <a:r>
                        <a:rPr lang="en-US" sz="1400">
                          <a:effectLst/>
                        </a:rPr>
                        <a:t>PHL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Philadelphia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Philadelphia, Pennsylvania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2420761468"/>
                  </a:ext>
                </a:extLst>
              </a:tr>
              <a:tr h="123825">
                <a:tc>
                  <a:txBody>
                    <a:bodyPr/>
                    <a:lstStyle/>
                    <a:p>
                      <a:pPr marL="0" marR="0" algn="ctr">
                        <a:lnSpc>
                          <a:spcPct val="107000"/>
                        </a:lnSpc>
                        <a:spcBef>
                          <a:spcPts val="0"/>
                        </a:spcBef>
                        <a:spcAft>
                          <a:spcPts val="0"/>
                        </a:spcAft>
                      </a:pPr>
                      <a:r>
                        <a:rPr lang="en-US" sz="1400" dirty="0" err="1">
                          <a:effectLst/>
                        </a:rPr>
                        <a:t>PHX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Phoenix Sky Harbor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a:effectLst/>
                        </a:rPr>
                        <a:t>Phoenix, Arizona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400" dirty="0">
                          <a:effectLst/>
                        </a:rPr>
                        <a:t>Runway extensions and terminals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9370754"/>
                  </a:ext>
                </a:extLst>
              </a:tr>
              <a:tr h="135255">
                <a:tc>
                  <a:txBody>
                    <a:bodyPr/>
                    <a:lstStyle/>
                    <a:p>
                      <a:pPr marL="0" marR="0" algn="ctr">
                        <a:lnSpc>
                          <a:spcPct val="107000"/>
                        </a:lnSpc>
                        <a:spcBef>
                          <a:spcPts val="0"/>
                        </a:spcBef>
                        <a:spcAft>
                          <a:spcPts val="0"/>
                        </a:spcAft>
                      </a:pPr>
                      <a:r>
                        <a:rPr lang="en-US" sz="1400">
                          <a:effectLst/>
                        </a:rPr>
                        <a:t>SEA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Seattle–Tacoma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a:effectLst/>
                        </a:rPr>
                        <a:t>Seattle, Washington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30642327"/>
                  </a:ext>
                </a:extLst>
              </a:tr>
              <a:tr h="135255">
                <a:tc>
                  <a:txBody>
                    <a:bodyPr/>
                    <a:lstStyle/>
                    <a:p>
                      <a:pPr marL="0" marR="0" algn="ctr">
                        <a:lnSpc>
                          <a:spcPct val="107000"/>
                        </a:lnSpc>
                        <a:spcBef>
                          <a:spcPts val="0"/>
                        </a:spcBef>
                        <a:spcAft>
                          <a:spcPts val="0"/>
                        </a:spcAft>
                      </a:pPr>
                      <a:r>
                        <a:rPr lang="en-US" sz="1400" dirty="0" err="1">
                          <a:effectLst/>
                        </a:rPr>
                        <a:t>SJC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err="1">
                          <a:effectLst/>
                        </a:rPr>
                        <a:t>Mineta</a:t>
                      </a:r>
                      <a:r>
                        <a:rPr lang="en-US" sz="1400" dirty="0">
                          <a:effectLst/>
                        </a:rPr>
                        <a:t> San Jose International Airport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San Jose, California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Runway extensions and terminals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4157808374"/>
                  </a:ext>
                </a:extLst>
              </a:tr>
              <a:tr h="135255">
                <a:tc>
                  <a:txBody>
                    <a:bodyPr/>
                    <a:lstStyle/>
                    <a:p>
                      <a:pPr marL="0" marR="0" algn="ctr">
                        <a:lnSpc>
                          <a:spcPct val="107000"/>
                        </a:lnSpc>
                        <a:spcBef>
                          <a:spcPts val="0"/>
                        </a:spcBef>
                        <a:spcAft>
                          <a:spcPts val="0"/>
                        </a:spcAft>
                      </a:pPr>
                      <a:r>
                        <a:rPr lang="en-US" sz="1400" dirty="0" err="1">
                          <a:effectLst/>
                        </a:rPr>
                        <a:t>STL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St. Louis Lambert International Airport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a:effectLst/>
                        </a:rPr>
                        <a:t>St Louis, Missouri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tc>
                  <a:txBody>
                    <a:bodyPr/>
                    <a:lstStyle/>
                    <a:p>
                      <a:pPr marL="0" marR="0">
                        <a:lnSpc>
                          <a:spcPct val="107000"/>
                        </a:lnSpc>
                        <a:spcBef>
                          <a:spcPts val="0"/>
                        </a:spcBef>
                        <a:spcAft>
                          <a:spcPts val="0"/>
                        </a:spcAft>
                      </a:pPr>
                      <a:r>
                        <a:rPr lang="en-US" sz="1400" dirty="0">
                          <a:effectLst/>
                        </a:rPr>
                        <a:t>New runway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solidFill>
                      <a:schemeClr val="bg1">
                        <a:lumMod val="95000"/>
                      </a:schemeClr>
                    </a:solidFill>
                  </a:tcPr>
                </a:tc>
                <a:extLst>
                  <a:ext uri="{0D108BD9-81ED-4DB2-BD59-A6C34878D82A}">
                    <a16:rowId xmlns:a16="http://schemas.microsoft.com/office/drawing/2014/main" val="1043945692"/>
                  </a:ext>
                </a:extLst>
              </a:tr>
            </a:tbl>
          </a:graphicData>
        </a:graphic>
      </p:graphicFrame>
    </p:spTree>
    <p:extLst>
      <p:ext uri="{BB962C8B-B14F-4D97-AF65-F5344CB8AC3E}">
        <p14:creationId xmlns:p14="http://schemas.microsoft.com/office/powerpoint/2010/main" val="174081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Metric: Risk of Disproportionate Impact</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8</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151427" y="1781908"/>
            <a:ext cx="4506317"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Three airport-adjacent communities with the Highest Level of Environmental Justice Concern</a:t>
            </a:r>
          </a:p>
        </p:txBody>
      </p:sp>
      <p:pic>
        <p:nvPicPr>
          <p:cNvPr id="12" name="Picture 11">
            <a:extLst>
              <a:ext uri="{FF2B5EF4-FFF2-40B4-BE49-F238E27FC236}">
                <a16:creationId xmlns:a16="http://schemas.microsoft.com/office/drawing/2014/main" id="{0A5E5E79-FAB1-4384-80DB-9CB611DB80AF}"/>
              </a:ext>
            </a:extLst>
          </p:cNvPr>
          <p:cNvPicPr>
            <a:picLocks noChangeAspect="1"/>
          </p:cNvPicPr>
          <p:nvPr/>
        </p:nvPicPr>
        <p:blipFill rotWithShape="1">
          <a:blip r:embed="rId4">
            <a:extLst>
              <a:ext uri="{28A0092B-C50C-407E-A947-70E740481C1C}">
                <a14:useLocalDpi xmlns:a14="http://schemas.microsoft.com/office/drawing/2010/main" val="0"/>
              </a:ext>
            </a:extLst>
          </a:blip>
          <a:srcRect l="39857" t="19382" r="20285" b="32849"/>
          <a:stretch/>
        </p:blipFill>
        <p:spPr>
          <a:xfrm>
            <a:off x="309937" y="1537104"/>
            <a:ext cx="6689775" cy="4507806"/>
          </a:xfrm>
          <a:prstGeom prst="rect">
            <a:avLst/>
          </a:prstGeom>
        </p:spPr>
      </p:pic>
    </p:spTree>
    <p:extLst>
      <p:ext uri="{BB962C8B-B14F-4D97-AF65-F5344CB8AC3E}">
        <p14:creationId xmlns:p14="http://schemas.microsoft.com/office/powerpoint/2010/main" val="75734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1" y="577870"/>
            <a:ext cx="11200543" cy="590931"/>
          </a:xfrm>
          <a:prstGeom prst="rect">
            <a:avLst/>
          </a:prstGeom>
          <a:noFill/>
        </p:spPr>
        <p:txBody>
          <a:bodyPr wrap="square" rtlCol="0">
            <a:spAutoFit/>
          </a:bodyPr>
          <a:lstStyle>
            <a:lvl1pPr algn="l" defTabSz="914400" rtl="0" eaLnBrk="1" latinLnBrk="0" hangingPunct="1">
              <a:lnSpc>
                <a:spcPct val="90000"/>
              </a:lnSpc>
              <a:spcBef>
                <a:spcPct val="0"/>
              </a:spcBef>
              <a:buNone/>
              <a:defRPr lang="en-US" sz="3600" b="0" kern="1200" dirty="0">
                <a:solidFill>
                  <a:srgbClr val="BB0000"/>
                </a:solidFill>
                <a:latin typeface="Proxima Nova Lt" panose="02000506030000020004" pitchFamily="50" charset="0"/>
                <a:ea typeface="+mn-ea"/>
                <a:cs typeface="+mn-cs"/>
              </a:defRPr>
            </a:lvl1pPr>
          </a:lstStyle>
          <a:p>
            <a:pPr algn="r"/>
            <a:r>
              <a:rPr lang="en-US" dirty="0">
                <a:solidFill>
                  <a:schemeClr val="tx1"/>
                </a:solidFill>
              </a:rPr>
              <a:t>Metric: Capacity Strain</a:t>
            </a:r>
          </a:p>
        </p:txBody>
      </p:sp>
      <p:sp>
        <p:nvSpPr>
          <p:cNvPr id="9" name="Slide Number Placeholder 5"/>
          <p:cNvSpPr>
            <a:spLocks noGrp="1"/>
          </p:cNvSpPr>
          <p:nvPr>
            <p:ph type="sldNum" sz="quarter" idx="12"/>
          </p:nvPr>
        </p:nvSpPr>
        <p:spPr>
          <a:xfrm>
            <a:off x="8610600" y="6356354"/>
            <a:ext cx="2743200" cy="365125"/>
          </a:xfrm>
        </p:spPr>
        <p:txBody>
          <a:bodyPr anchor="b"/>
          <a:lstStyle>
            <a:lvl1pPr algn="l">
              <a:defRPr sz="900"/>
            </a:lvl1pPr>
          </a:lstStyle>
          <a:p>
            <a:pPr algn="r"/>
            <a:fld id="{67553D96-7CDC-0A4D-9C61-F77A8149FE26}" type="slidenum">
              <a:rPr lang="en-US" smtClean="0"/>
              <a:pPr algn="r"/>
              <a:t>9</a:t>
            </a:fld>
            <a:endParaRPr lang="en-US" dirty="0"/>
          </a:p>
        </p:txBody>
      </p:sp>
      <p:pic>
        <p:nvPicPr>
          <p:cNvPr id="14" name="Picture 13"/>
          <p:cNvPicPr>
            <a:picLocks noChangeAspect="1"/>
          </p:cNvPicPr>
          <p:nvPr/>
        </p:nvPicPr>
        <p:blipFill>
          <a:blip r:embed="rId3"/>
          <a:stretch>
            <a:fillRect/>
          </a:stretch>
        </p:blipFill>
        <p:spPr>
          <a:xfrm>
            <a:off x="10237255" y="5892627"/>
            <a:ext cx="1420491" cy="609653"/>
          </a:xfrm>
          <a:prstGeom prst="rect">
            <a:avLst/>
          </a:prstGeom>
        </p:spPr>
      </p:pic>
      <p:sp>
        <p:nvSpPr>
          <p:cNvPr id="16" name="Rectangle 13"/>
          <p:cNvSpPr/>
          <p:nvPr/>
        </p:nvSpPr>
        <p:spPr>
          <a:xfrm flipV="1">
            <a:off x="8241320" y="-3973"/>
            <a:ext cx="3950680" cy="136977"/>
          </a:xfrm>
          <a:custGeom>
            <a:avLst/>
            <a:gdLst>
              <a:gd name="connsiteX0" fmla="*/ 0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0 w 6560343"/>
              <a:gd name="connsiteY4" fmla="*/ 0 h 138328"/>
              <a:gd name="connsiteX0" fmla="*/ 261937 w 6560343"/>
              <a:gd name="connsiteY0" fmla="*/ 0 h 138328"/>
              <a:gd name="connsiteX1" fmla="*/ 6560343 w 6560343"/>
              <a:gd name="connsiteY1" fmla="*/ 0 h 138328"/>
              <a:gd name="connsiteX2" fmla="*/ 6560343 w 6560343"/>
              <a:gd name="connsiteY2" fmla="*/ 138328 h 138328"/>
              <a:gd name="connsiteX3" fmla="*/ 0 w 6560343"/>
              <a:gd name="connsiteY3" fmla="*/ 138328 h 138328"/>
              <a:gd name="connsiteX4" fmla="*/ 261937 w 6560343"/>
              <a:gd name="connsiteY4" fmla="*/ 0 h 138328"/>
              <a:gd name="connsiteX0" fmla="*/ 162718 w 6461124"/>
              <a:gd name="connsiteY0" fmla="*/ 0 h 142297"/>
              <a:gd name="connsiteX1" fmla="*/ 6461124 w 6461124"/>
              <a:gd name="connsiteY1" fmla="*/ 0 h 142297"/>
              <a:gd name="connsiteX2" fmla="*/ 6461124 w 6461124"/>
              <a:gd name="connsiteY2" fmla="*/ 138328 h 142297"/>
              <a:gd name="connsiteX3" fmla="*/ 0 w 6461124"/>
              <a:gd name="connsiteY3" fmla="*/ 142297 h 142297"/>
              <a:gd name="connsiteX4" fmla="*/ 162718 w 6461124"/>
              <a:gd name="connsiteY4" fmla="*/ 0 h 14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4" h="142297">
                <a:moveTo>
                  <a:pt x="162718" y="0"/>
                </a:moveTo>
                <a:lnTo>
                  <a:pt x="6461124" y="0"/>
                </a:lnTo>
                <a:lnTo>
                  <a:pt x="6461124" y="138328"/>
                </a:lnTo>
                <a:lnTo>
                  <a:pt x="0" y="142297"/>
                </a:lnTo>
                <a:lnTo>
                  <a:pt x="162718"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6325849" y="1781908"/>
            <a:ext cx="5331895" cy="3848292"/>
          </a:xfrm>
          <a:prstGeom prst="rect">
            <a:avLst/>
          </a:prstGeom>
        </p:spPr>
        <p:txBody>
          <a:bodyPr lIns="0" tIns="0"/>
          <a:lstStyle>
            <a:lvl1pPr marL="169863" indent="-169863" algn="l" defTabSz="914400" rtl="0" eaLnBrk="1" latinLnBrk="0" hangingPunct="1">
              <a:lnSpc>
                <a:spcPct val="90000"/>
              </a:lnSpc>
              <a:spcBef>
                <a:spcPts val="1000"/>
              </a:spcBef>
              <a:buFont typeface="Wingdings" charset="2"/>
              <a:buChar char="§"/>
              <a:defRPr sz="1600" kern="1200">
                <a:solidFill>
                  <a:schemeClr val="tx1"/>
                </a:solidFill>
                <a:latin typeface="Proxima Nova Lt" panose="02000506030000020004" pitchFamily="50" charset="0"/>
                <a:ea typeface="+mn-ea"/>
                <a:cs typeface="+mn-cs"/>
              </a:defRPr>
            </a:lvl1pPr>
            <a:lvl2pPr marL="341313" indent="-171450" algn="l" defTabSz="914400" rtl="0" eaLnBrk="1" latinLnBrk="0" hangingPunct="1">
              <a:lnSpc>
                <a:spcPct val="90000"/>
              </a:lnSpc>
              <a:spcBef>
                <a:spcPts val="500"/>
              </a:spcBef>
              <a:buClr>
                <a:srgbClr val="800000"/>
              </a:buClr>
              <a:buSzPct val="80000"/>
              <a:buFont typeface="Lucida Grande"/>
              <a:buChar char="&gt;"/>
              <a:defRPr sz="1100" kern="1200">
                <a:solidFill>
                  <a:schemeClr val="tx1"/>
                </a:solidFill>
                <a:latin typeface="Proxima Nova Lt" panose="02000506030000020004" pitchFamily="50" charset="0"/>
                <a:ea typeface="+mn-ea"/>
                <a:cs typeface="+mn-cs"/>
              </a:defRPr>
            </a:lvl2pPr>
            <a:lvl3pPr marL="455613" indent="-114300" algn="l" defTabSz="914400" rtl="0" eaLnBrk="1" latinLnBrk="0" hangingPunct="1">
              <a:lnSpc>
                <a:spcPct val="90000"/>
              </a:lnSpc>
              <a:spcBef>
                <a:spcPts val="500"/>
              </a:spcBef>
              <a:buFont typeface="Wingdings" charset="2"/>
              <a:buChar char="§"/>
              <a:defRPr sz="1100" kern="1200">
                <a:solidFill>
                  <a:schemeClr val="tx1"/>
                </a:solidFill>
                <a:latin typeface="Proxima Nova Lt" panose="02000506030000020004" pitchFamily="50" charset="0"/>
                <a:ea typeface="+mn-ea"/>
                <a:cs typeface="+mn-cs"/>
              </a:defRPr>
            </a:lvl3pPr>
            <a:lvl4pPr marL="625475" indent="-169863" algn="l" defTabSz="914400" rtl="0" eaLnBrk="1" latinLnBrk="0" hangingPunct="1">
              <a:lnSpc>
                <a:spcPct val="90000"/>
              </a:lnSpc>
              <a:spcBef>
                <a:spcPts val="500"/>
              </a:spcBef>
              <a:buFont typeface="Lucida Grande"/>
              <a:buChar char="-"/>
              <a:defRPr sz="1100" kern="1200">
                <a:solidFill>
                  <a:schemeClr val="tx1"/>
                </a:solidFill>
                <a:latin typeface="Proxima Nova Lt" panose="02000506030000020004" pitchFamily="50" charset="0"/>
                <a:ea typeface="+mn-ea"/>
                <a:cs typeface="+mn-cs"/>
              </a:defRPr>
            </a:lvl4pPr>
            <a:lvl5pPr marL="739775" indent="-114300" algn="l" defTabSz="914400" rtl="0" eaLnBrk="1" latinLnBrk="0" hangingPunct="1">
              <a:lnSpc>
                <a:spcPct val="90000"/>
              </a:lnSpc>
              <a:spcBef>
                <a:spcPts val="500"/>
              </a:spcBef>
              <a:buClr>
                <a:srgbClr val="800000"/>
              </a:buClr>
              <a:buFont typeface="Arial" panose="020B0604020202020204" pitchFamily="34" charset="0"/>
              <a:buChar char="•"/>
              <a:defRPr sz="1000" kern="1200">
                <a:solidFill>
                  <a:schemeClr val="tx1"/>
                </a:solidFill>
                <a:latin typeface="Proxima Nova L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b="1" dirty="0"/>
              <a:t>Capacity Strain: “Urgency to Expand”</a:t>
            </a:r>
          </a:p>
        </p:txBody>
      </p:sp>
      <p:pic>
        <p:nvPicPr>
          <p:cNvPr id="11" name="Picture 10">
            <a:extLst>
              <a:ext uri="{FF2B5EF4-FFF2-40B4-BE49-F238E27FC236}">
                <a16:creationId xmlns:a16="http://schemas.microsoft.com/office/drawing/2014/main" id="{390C4653-CD03-4EFE-9D21-16539BBAC025}"/>
              </a:ext>
            </a:extLst>
          </p:cNvPr>
          <p:cNvPicPr/>
          <p:nvPr/>
        </p:nvPicPr>
        <p:blipFill>
          <a:blip r:embed="rId4">
            <a:extLst>
              <a:ext uri="{28A0092B-C50C-407E-A947-70E740481C1C}">
                <a14:useLocalDpi xmlns:a14="http://schemas.microsoft.com/office/drawing/2010/main" val="0"/>
              </a:ext>
            </a:extLst>
          </a:blip>
          <a:stretch>
            <a:fillRect/>
          </a:stretch>
        </p:blipFill>
        <p:spPr>
          <a:xfrm>
            <a:off x="1081586" y="196219"/>
            <a:ext cx="5014414" cy="6465562"/>
          </a:xfrm>
          <a:prstGeom prst="rect">
            <a:avLst/>
          </a:prstGeom>
        </p:spPr>
      </p:pic>
    </p:spTree>
    <p:extLst>
      <p:ext uri="{BB962C8B-B14F-4D97-AF65-F5344CB8AC3E}">
        <p14:creationId xmlns:p14="http://schemas.microsoft.com/office/powerpoint/2010/main" val="1578304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12826</TotalTime>
  <Words>5220</Words>
  <Application>Microsoft Office PowerPoint</Application>
  <PresentationFormat>Widescreen</PresentationFormat>
  <Paragraphs>1464</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Proxima Nova Lt</vt:lpstr>
      <vt:lpstr>Proxima Nova Rg</vt:lpstr>
      <vt:lpstr>Proxima Nova 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 Knowlton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Holly Griffin</dc:creator>
  <cp:lastModifiedBy>Sheri Hagoes</cp:lastModifiedBy>
  <cp:revision>166</cp:revision>
  <dcterms:created xsi:type="dcterms:W3CDTF">2017-07-03T15:37:38Z</dcterms:created>
  <dcterms:modified xsi:type="dcterms:W3CDTF">2024-03-05T15:25:54Z</dcterms:modified>
</cp:coreProperties>
</file>